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sldIdLst>
    <p:sldId id="256" r:id="rId5"/>
    <p:sldId id="257" r:id="rId6"/>
    <p:sldId id="259" r:id="rId7"/>
    <p:sldId id="312" r:id="rId8"/>
    <p:sldId id="311" r:id="rId9"/>
    <p:sldId id="262" r:id="rId10"/>
    <p:sldId id="313" r:id="rId11"/>
    <p:sldId id="317" r:id="rId12"/>
    <p:sldId id="267" r:id="rId13"/>
    <p:sldId id="294" r:id="rId14"/>
    <p:sldId id="314" r:id="rId15"/>
    <p:sldId id="289" r:id="rId16"/>
    <p:sldId id="315" r:id="rId17"/>
    <p:sldId id="316" r:id="rId18"/>
    <p:sldId id="280" r:id="rId19"/>
    <p:sldId id="306" r:id="rId20"/>
    <p:sldId id="318" r:id="rId21"/>
    <p:sldId id="275" r:id="rId22"/>
    <p:sldId id="307" r:id="rId23"/>
    <p:sldId id="319" r:id="rId24"/>
    <p:sldId id="322" r:id="rId25"/>
    <p:sldId id="320" r:id="rId26"/>
    <p:sldId id="321" r:id="rId27"/>
    <p:sldId id="323" r:id="rId28"/>
    <p:sldId id="330" r:id="rId29"/>
    <p:sldId id="329" r:id="rId30"/>
    <p:sldId id="332" r:id="rId31"/>
    <p:sldId id="305" r:id="rId32"/>
    <p:sldId id="302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587D"/>
    <a:srgbClr val="FD7804"/>
    <a:srgbClr val="124BBE"/>
    <a:srgbClr val="4472C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18" autoAdjust="0"/>
    <p:restoredTop sz="86439" autoAdjust="0"/>
  </p:normalViewPr>
  <p:slideViewPr>
    <p:cSldViewPr snapToGrid="0">
      <p:cViewPr varScale="1">
        <p:scale>
          <a:sx n="67" d="100"/>
          <a:sy n="67" d="100"/>
        </p:scale>
        <p:origin x="192" y="432"/>
      </p:cViewPr>
      <p:guideLst/>
    </p:cSldViewPr>
  </p:slideViewPr>
  <p:notesTextViewPr>
    <p:cViewPr>
      <p:scale>
        <a:sx n="1" d="1"/>
        <a:sy n="1" d="1"/>
      </p:scale>
      <p:origin x="0" y="-136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1FADCD-27AA-4A62-8358-66916B9DCD2F}" type="datetimeFigureOut">
              <a:rPr lang="ko-KR" altLang="en-US" smtClean="0"/>
              <a:t>2021. 1. 29.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BC435-6FF5-4A66-94DC-02EA23990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983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/>
            <a:r>
              <a:rPr lang="en-US" altLang="ko-KR" sz="1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‘</a:t>
            </a:r>
            <a:r>
              <a:rPr lang="ko-KR" altLang="en-US" sz="1600" dirty="0" err="1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편리미엄</a:t>
            </a:r>
            <a:r>
              <a:rPr lang="en-US" altLang="ko-KR" sz="1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’</a:t>
            </a:r>
            <a:r>
              <a:rPr lang="ko-KR" altLang="en-US" sz="1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이라는 말을 아십니까</a:t>
            </a:r>
            <a:r>
              <a:rPr lang="en-US" altLang="ko-KR" sz="1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?</a:t>
            </a:r>
          </a:p>
          <a:p>
            <a:pPr marL="0" lvl="1"/>
            <a:endParaRPr lang="en-US" altLang="ko-KR" sz="16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0" lvl="1"/>
            <a:r>
              <a:rPr lang="ko-KR" altLang="en-US" sz="1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편리미엄이란 예전처럼 </a:t>
            </a:r>
            <a:r>
              <a:rPr lang="ko-KR" altLang="en-US" sz="1600" dirty="0" err="1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가성비를</a:t>
            </a:r>
            <a:r>
              <a:rPr lang="ko-KR" altLang="en-US" sz="1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뽐내는 제품만을 찾기보다는</a:t>
            </a:r>
            <a:r>
              <a:rPr lang="en-US" altLang="ko-KR" sz="1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,</a:t>
            </a:r>
          </a:p>
          <a:p>
            <a:pPr marL="0" lvl="1"/>
            <a:r>
              <a:rPr lang="ko-KR" altLang="en-US" sz="1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자신이 시간과 노력을 절약할 수 있는 상품을 선호하는 새로운 소비 트렌드를 뜻합니다</a:t>
            </a:r>
            <a:r>
              <a:rPr lang="en-US" altLang="ko-KR" sz="1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</a:p>
          <a:p>
            <a:pPr marL="0" lvl="1"/>
            <a:endParaRPr lang="en-US" altLang="ko-KR" sz="16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이런 소비 트렌드가 나타나며 </a:t>
            </a:r>
            <a:r>
              <a:rPr lang="ko-KR" altLang="en-US" sz="1600" dirty="0" err="1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편리미엄</a:t>
            </a:r>
            <a:r>
              <a:rPr lang="ko-KR" altLang="en-US" sz="1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시장은 지속적으로 </a:t>
            </a:r>
            <a:r>
              <a:rPr lang="ko-KR" altLang="en-US" sz="1600" dirty="0" err="1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커져가고있습니다</a:t>
            </a:r>
            <a:r>
              <a:rPr lang="en-US" altLang="ko-KR" sz="1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  <a:r>
              <a:rPr lang="ko-KR" altLang="en-US" sz="1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endParaRPr lang="en-US" altLang="ko-KR" sz="16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BC435-6FF5-4A66-94DC-02EA2399055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3123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일 할 사람 찾기 화면입니다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키워드 검색을 통해 연관된 사람을 쉽게 찾을 수 있고</a:t>
            </a:r>
            <a:endParaRPr kumimoji="1" lang="en-US" altLang="ko-KR" dirty="0"/>
          </a:p>
          <a:p>
            <a:r>
              <a:rPr kumimoji="1" lang="ko-KR" altLang="en-US" dirty="0"/>
              <a:t>가까운 일 할 사람을 </a:t>
            </a:r>
            <a:r>
              <a:rPr kumimoji="1" lang="ko-KR" altLang="en-US" dirty="0" err="1"/>
              <a:t>찾아주는둥</a:t>
            </a:r>
            <a:r>
              <a:rPr kumimoji="1" lang="ko-KR" altLang="en-US" dirty="0"/>
              <a:t> 손쉽게 자신의 일을 대신할 사람을 찾을 수 있도록 </a:t>
            </a:r>
            <a:r>
              <a:rPr kumimoji="1" lang="ko-KR" altLang="en-US" dirty="0" err="1"/>
              <a:t>구성할것입니다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다음으로 저희 서비스의 경쟁력에 대해 인터뷰 방식으로 </a:t>
            </a:r>
            <a:r>
              <a:rPr kumimoji="1" lang="ko-KR" altLang="en-US" dirty="0" err="1"/>
              <a:t>이야기해보려합니다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BC435-6FF5-4A66-94DC-02EA2399055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327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알바천국과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알바몬</a:t>
            </a:r>
            <a:r>
              <a:rPr kumimoji="1" lang="ko-KR" altLang="en-US" dirty="0"/>
              <a:t> 같은 구인구직 서비스는 사업체</a:t>
            </a:r>
            <a:r>
              <a:rPr kumimoji="1" lang="en-US" altLang="ko-KR" dirty="0"/>
              <a:t>/</a:t>
            </a:r>
            <a:r>
              <a:rPr kumimoji="1" lang="ko-KR" altLang="en-US" dirty="0"/>
              <a:t>회사 등에서 발행하는 정기적인 일자리를 중개하는 </a:t>
            </a:r>
            <a:r>
              <a:rPr kumimoji="1" lang="en-US" altLang="ko-KR" dirty="0"/>
              <a:t>B2C </a:t>
            </a:r>
            <a:r>
              <a:rPr kumimoji="1" lang="ko-KR" altLang="en-US" dirty="0"/>
              <a:t>서비스입니다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BC435-6FF5-4A66-94DC-02EA2399055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975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하지만 저희 </a:t>
            </a:r>
            <a:r>
              <a:rPr kumimoji="1" lang="ko-KR" altLang="en-US" dirty="0" err="1"/>
              <a:t>핸즈는</a:t>
            </a:r>
            <a:r>
              <a:rPr kumimoji="1" lang="ko-KR" altLang="en-US" dirty="0"/>
              <a:t> 개인과 개인간의 거래를 주관하는 </a:t>
            </a:r>
            <a:r>
              <a:rPr kumimoji="1" lang="en-US" altLang="ko-KR" dirty="0"/>
              <a:t>C2C </a:t>
            </a:r>
            <a:r>
              <a:rPr kumimoji="1" lang="ko-KR" altLang="en-US" dirty="0"/>
              <a:t>서비스이며</a:t>
            </a:r>
            <a:endParaRPr kumimoji="1" lang="en-US" altLang="ko-KR" dirty="0"/>
          </a:p>
          <a:p>
            <a:r>
              <a:rPr kumimoji="1" lang="ko-KR" altLang="en-US" dirty="0"/>
              <a:t>주관하는 컨텐츠 또한 다른</a:t>
            </a:r>
            <a:r>
              <a:rPr kumimoji="1" lang="en-US" altLang="ko-KR" dirty="0"/>
              <a:t> </a:t>
            </a:r>
            <a:r>
              <a:rPr kumimoji="1" lang="ko-KR" altLang="en-US" dirty="0"/>
              <a:t>서비스입니다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즉 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핸즈는</a:t>
            </a:r>
            <a:r>
              <a:rPr kumimoji="1" lang="ko-KR" altLang="en-US" dirty="0"/>
              <a:t> 기존 구인구직 서비스와 타겟 층</a:t>
            </a:r>
            <a:r>
              <a:rPr kumimoji="1" lang="en-US" altLang="ko-KR" dirty="0"/>
              <a:t> </a:t>
            </a:r>
            <a:r>
              <a:rPr kumimoji="1" lang="ko-KR" altLang="en-US" dirty="0"/>
              <a:t> 및 컨텐츠가 다릅니다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BC435-6FF5-4A66-94DC-02EA2399055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3668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기존 </a:t>
            </a:r>
            <a:r>
              <a:rPr kumimoji="1" lang="ko-KR" altLang="en-US" dirty="0" err="1"/>
              <a:t>재능마켓</a:t>
            </a:r>
            <a:r>
              <a:rPr kumimoji="1" lang="ko-KR" altLang="en-US" dirty="0"/>
              <a:t> 서비스들은 모두 전문성을 필요로 하는 일들에 대해 </a:t>
            </a:r>
            <a:endParaRPr kumimoji="1" lang="en-US" altLang="ko-KR" dirty="0"/>
          </a:p>
          <a:p>
            <a:r>
              <a:rPr kumimoji="1" lang="ko-KR" altLang="en-US" dirty="0"/>
              <a:t>프리랜서 외주 개념으로 일자리를 매칭해주고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즉 일거리 대부분이 전문성이 필요하고 검증절차 또한 까다롭습니다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BC435-6FF5-4A66-94DC-02EA2399055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2441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핸즈는</a:t>
            </a:r>
            <a:r>
              <a:rPr kumimoji="1" lang="ko-KR" altLang="en-US" dirty="0"/>
              <a:t> 이런 기존 </a:t>
            </a:r>
            <a:r>
              <a:rPr kumimoji="1" lang="ko-KR" altLang="en-US" dirty="0" err="1"/>
              <a:t>재능마켓</a:t>
            </a:r>
            <a:r>
              <a:rPr kumimoji="1" lang="ko-KR" altLang="en-US" dirty="0"/>
              <a:t> 서비스들이 놓치고있는 </a:t>
            </a:r>
            <a:endParaRPr kumimoji="1" lang="en-US" altLang="ko-KR" dirty="0"/>
          </a:p>
          <a:p>
            <a:r>
              <a:rPr kumimoji="1" lang="en-US" altLang="ko-KR" dirty="0"/>
              <a:t>‘</a:t>
            </a:r>
            <a:r>
              <a:rPr kumimoji="1" lang="ko-KR" altLang="en-US" dirty="0"/>
              <a:t>전문성이 필요하지 않아도 누구나 수행할 수 있을법한 작은 일거리</a:t>
            </a:r>
            <a:r>
              <a:rPr kumimoji="1" lang="en-US" altLang="ko-KR" dirty="0"/>
              <a:t>’</a:t>
            </a:r>
            <a:r>
              <a:rPr kumimoji="1" lang="ko-KR" altLang="en-US" dirty="0"/>
              <a:t>들에 집중하여</a:t>
            </a:r>
            <a:endParaRPr kumimoji="1" lang="en-US" altLang="ko-KR" dirty="0"/>
          </a:p>
          <a:p>
            <a:r>
              <a:rPr kumimoji="1" lang="ko-KR" altLang="en-US" dirty="0"/>
              <a:t>독자적인 컨텐츠 영역을 만들려고 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또한 기존 서비스들은 전문성이 필요한 영역을 주로 다루기 때문에 </a:t>
            </a:r>
            <a:endParaRPr kumimoji="1" lang="en-US" altLang="ko-KR" dirty="0"/>
          </a:p>
          <a:p>
            <a:r>
              <a:rPr kumimoji="1" lang="ko-KR" altLang="en-US" dirty="0"/>
              <a:t>사용자에 대한 전문성 인증과정이 매우 까다로울 수 밖에 없습니다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핸즈는</a:t>
            </a:r>
            <a:r>
              <a:rPr kumimoji="1" lang="ko-KR" altLang="en-US" dirty="0"/>
              <a:t> 이와 반대로 전문성이 다소 부족하더라도 할 수 있는 일을 다루기에</a:t>
            </a:r>
            <a:endParaRPr kumimoji="1" lang="en-US" altLang="ko-KR" dirty="0"/>
          </a:p>
          <a:p>
            <a:r>
              <a:rPr kumimoji="1" lang="ko-KR" altLang="en-US" dirty="0"/>
              <a:t>인증과정을 완화할 수 있어 사용자 접근성이 대폭 완화 되었습니다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물론 인증이 완화 된 만큼 사람의 신뢰를 판단할 수 있을 </a:t>
            </a:r>
            <a:endParaRPr kumimoji="1" lang="en-US" altLang="ko-KR" dirty="0"/>
          </a:p>
          <a:p>
            <a:r>
              <a:rPr kumimoji="1" lang="ko-KR" altLang="en-US" dirty="0"/>
              <a:t>리뷰와 평점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그리고 인증 유저 전용 서비스 같은 다양한 기능들을 서비스 자체적으로 제공 할 예정입니다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BC435-6FF5-4A66-94DC-02EA2399055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5732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그렇다 하더라도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기존에 사용하던 </a:t>
            </a:r>
            <a:r>
              <a:rPr kumimoji="1" lang="ko-KR" altLang="en-US" dirty="0" err="1"/>
              <a:t>재능마켓</a:t>
            </a:r>
            <a:r>
              <a:rPr kumimoji="1" lang="ko-KR" altLang="en-US" dirty="0"/>
              <a:t> 서비스 이용자들이 굳이 </a:t>
            </a:r>
            <a:r>
              <a:rPr kumimoji="1" lang="ko-KR" altLang="en-US" dirty="0" err="1"/>
              <a:t>핸즈를</a:t>
            </a:r>
            <a:r>
              <a:rPr kumimoji="1" lang="ko-KR" altLang="en-US" dirty="0"/>
              <a:t> 사용할까요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BC435-6FF5-4A66-94DC-02EA2399055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0971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이야기하기 전에 잠깐 다른 시장에서의 사례를 </a:t>
            </a:r>
            <a:r>
              <a:rPr kumimoji="1" lang="ko-KR" altLang="en-US" dirty="0" err="1"/>
              <a:t>설명드리려</a:t>
            </a:r>
            <a:r>
              <a:rPr kumimoji="1" lang="ko-KR" altLang="en-US" dirty="0"/>
              <a:t> 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현재 중고거래 업계에서 </a:t>
            </a:r>
            <a:r>
              <a:rPr kumimoji="1" lang="ko-KR" altLang="en-US" dirty="0" err="1"/>
              <a:t>당근마켓은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중고나라의</a:t>
            </a:r>
            <a:r>
              <a:rPr kumimoji="1" lang="ko-KR" altLang="en-US" dirty="0"/>
              <a:t> 아성을 위협하며 끊임없이 성장하고있습니다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당근마켓이</a:t>
            </a:r>
            <a:r>
              <a:rPr kumimoji="1" lang="ko-KR" altLang="en-US" dirty="0"/>
              <a:t> 단순한 중고거래시장에서 어떻게 기존 서비스들과 </a:t>
            </a:r>
            <a:r>
              <a:rPr kumimoji="1" lang="ko-KR" altLang="en-US" dirty="0" err="1"/>
              <a:t>차별점을</a:t>
            </a:r>
            <a:r>
              <a:rPr kumimoji="1" lang="ko-KR" altLang="en-US" dirty="0"/>
              <a:t> 가질 수 있었을까요</a:t>
            </a:r>
            <a:r>
              <a:rPr kumimoji="1"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BC435-6FF5-4A66-94DC-02EA2399055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1219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바로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지역기반 서비스</a:t>
            </a:r>
            <a:r>
              <a:rPr kumimoji="1" lang="en-US" altLang="ko-KR" dirty="0"/>
              <a:t>’</a:t>
            </a:r>
            <a:r>
              <a:rPr kumimoji="1" lang="ko-KR" altLang="en-US" dirty="0"/>
              <a:t>라는 점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핸즈는</a:t>
            </a:r>
            <a:r>
              <a:rPr kumimoji="1" lang="ko-KR" altLang="en-US" dirty="0"/>
              <a:t> 기존 </a:t>
            </a:r>
            <a:r>
              <a:rPr kumimoji="1" lang="ko-KR" altLang="en-US" dirty="0" err="1"/>
              <a:t>재능마켓과</a:t>
            </a:r>
            <a:r>
              <a:rPr kumimoji="1" lang="ko-KR" altLang="en-US" dirty="0"/>
              <a:t> 달리 지역기반 서비스입니다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현재 존재하는 재능 마켓 서비스는 외주와 같은 전문적인 일들을 주요 컨텐츠로함에 있어 지역기반 서비스를 제공하지 못합니다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반면 </a:t>
            </a:r>
            <a:r>
              <a:rPr kumimoji="1" lang="ko-KR" altLang="en-US" dirty="0" err="1"/>
              <a:t>핸즈는</a:t>
            </a:r>
            <a:r>
              <a:rPr kumimoji="1" lang="ko-KR" altLang="en-US" dirty="0"/>
              <a:t> 주요 콘텐츠가 대부분 작은 </a:t>
            </a:r>
            <a:r>
              <a:rPr kumimoji="1" lang="ko-KR" altLang="en-US" dirty="0" err="1"/>
              <a:t>일거리라는점에</a:t>
            </a:r>
            <a:r>
              <a:rPr kumimoji="1" lang="ko-KR" altLang="en-US" dirty="0"/>
              <a:t> 착안하여 </a:t>
            </a:r>
            <a:endParaRPr kumimoji="1" lang="en-US" altLang="ko-KR" dirty="0"/>
          </a:p>
          <a:p>
            <a:r>
              <a:rPr kumimoji="1" lang="ko-KR" altLang="en-US" dirty="0"/>
              <a:t>지역 </a:t>
            </a:r>
            <a:r>
              <a:rPr kumimoji="1" lang="ko-KR" altLang="en-US" dirty="0" err="1"/>
              <a:t>기반거래를</a:t>
            </a:r>
            <a:r>
              <a:rPr kumimoji="1" lang="ko-KR" altLang="en-US" dirty="0"/>
              <a:t> 메인 컨텐츠로 내세웠기 때문에 기존 </a:t>
            </a:r>
            <a:r>
              <a:rPr kumimoji="1" lang="ko-KR" altLang="en-US" dirty="0" err="1"/>
              <a:t>재능마켓</a:t>
            </a:r>
            <a:r>
              <a:rPr kumimoji="1" lang="ko-KR" altLang="en-US" dirty="0"/>
              <a:t> 유저들에 대해 새로운 접근이 가능합니다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 저희는 </a:t>
            </a:r>
            <a:r>
              <a:rPr kumimoji="1" lang="ko-KR" altLang="en-US" dirty="0" err="1"/>
              <a:t>핸즈가</a:t>
            </a:r>
            <a:r>
              <a:rPr kumimoji="1" lang="ko-KR" altLang="en-US" dirty="0"/>
              <a:t> 추후 지역 기반 재능 마켓으로서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성장할 수 있는 경쟁력을 갖추고 있다 생각합니다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핸즈를</a:t>
            </a:r>
            <a:r>
              <a:rPr kumimoji="1" lang="ko-KR" altLang="en-US" dirty="0"/>
              <a:t> 개발할 저희 팀을 소개하도록 하겠습니다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BC435-6FF5-4A66-94DC-02EA2399055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6728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어떠세요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핸즈</a:t>
            </a:r>
            <a:endParaRPr kumimoji="1" lang="en-US" altLang="ko-KR" dirty="0"/>
          </a:p>
          <a:p>
            <a:r>
              <a:rPr kumimoji="1" lang="ko-KR" altLang="en-US" dirty="0"/>
              <a:t>사용해 볼 만 하지 않으신가요</a:t>
            </a:r>
            <a:r>
              <a:rPr kumimoji="1" lang="en-US" altLang="ko-KR" dirty="0"/>
              <a:t>?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네 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여기까지 기획에 대한 이야기를 마치고 </a:t>
            </a:r>
            <a:endParaRPr kumimoji="1" lang="en-US" altLang="ko-KR" dirty="0"/>
          </a:p>
          <a:p>
            <a:r>
              <a:rPr kumimoji="1" lang="ko-KR" altLang="en-US" dirty="0"/>
              <a:t>이젠 </a:t>
            </a:r>
            <a:r>
              <a:rPr kumimoji="1" lang="ko-KR" altLang="en-US" dirty="0" err="1"/>
              <a:t>핸즈를</a:t>
            </a:r>
            <a:r>
              <a:rPr kumimoji="1" lang="ko-KR" altLang="en-US" dirty="0"/>
              <a:t> 개발할 저희 팀을 소개하도록 하겠습니다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BC435-6FF5-4A66-94DC-02EA2399055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385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방구석연구소입니다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BC435-6FF5-4A66-94DC-02EA2399055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955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/>
            <a:r>
              <a:rPr lang="ko-KR" altLang="en-US" sz="1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현대사회에서 시간은 곧 돈입니다</a:t>
            </a:r>
            <a:r>
              <a:rPr lang="en-US" altLang="ko-KR" sz="1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</a:p>
          <a:p>
            <a:pPr marL="0" lvl="1"/>
            <a:r>
              <a:rPr lang="ko-KR" altLang="en-US" sz="1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예전과 달리 사람들은 자신이 </a:t>
            </a:r>
            <a:r>
              <a:rPr lang="ko-KR" altLang="en-US" sz="1600" dirty="0" err="1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가치있게</a:t>
            </a:r>
            <a:r>
              <a:rPr lang="ko-KR" altLang="en-US" sz="1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느끼는 일에 시간을 들이고 싶어합니다</a:t>
            </a:r>
            <a:r>
              <a:rPr lang="en-US" altLang="ko-KR" sz="1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</a:p>
          <a:p>
            <a:pPr marL="0" lvl="1"/>
            <a:endParaRPr lang="en-US" altLang="ko-KR" sz="16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0" lvl="1"/>
            <a:r>
              <a:rPr lang="ko-KR" altLang="en-US" sz="1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방 청소와 같이 하찮게 느껴지지만 꼭 필요한 일</a:t>
            </a:r>
            <a:r>
              <a:rPr lang="en-US" altLang="ko-KR" sz="1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,</a:t>
            </a:r>
            <a:r>
              <a:rPr lang="ko-KR" altLang="en-US" sz="1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그 일에 들어갈 시간과 에너지를 아낄 수 있다면 내가 가치를 부여 하는 일에 더 많은 신경을 쓸 수 있겠죠</a:t>
            </a:r>
            <a:r>
              <a:rPr lang="en-US" altLang="ko-KR" sz="1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</a:p>
          <a:p>
            <a:pPr marL="0"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돈이 더 들더라도 하루를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 인생을 좀 더 가치 있고 특별하게 바꿔 줄 수 있다면 기꺼이 소비합니다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BC435-6FF5-4A66-94DC-02EA2399055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6111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</a:t>
            </a:r>
            <a:r>
              <a:rPr kumimoji="1" lang="ko-KR" altLang="en-US" dirty="0" err="1"/>
              <a:t>프론트앤드</a:t>
            </a:r>
            <a:r>
              <a:rPr kumimoji="1" lang="ko-KR" altLang="en-US" dirty="0"/>
              <a:t> 팀입니다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멘트치고</a:t>
            </a:r>
            <a:endParaRPr kumimoji="1" lang="en-US" altLang="ko-KR" dirty="0"/>
          </a:p>
          <a:p>
            <a:r>
              <a:rPr kumimoji="1" lang="ko-KR" altLang="en-US" dirty="0"/>
              <a:t>다음은 </a:t>
            </a:r>
            <a:r>
              <a:rPr kumimoji="1" lang="ko-KR" altLang="en-US" dirty="0" err="1"/>
              <a:t>백앤드</a:t>
            </a:r>
            <a:r>
              <a:rPr kumimoji="1" lang="ko-KR" altLang="en-US" dirty="0"/>
              <a:t> 팀입니다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멘트치고</a:t>
            </a:r>
            <a:endParaRPr kumimoji="1" lang="en-US" altLang="ko-KR" dirty="0"/>
          </a:p>
          <a:p>
            <a:r>
              <a:rPr kumimoji="1" lang="ko-KR" altLang="en-US" dirty="0"/>
              <a:t>마지막으로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BC435-6FF5-4A66-94DC-02EA2399055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1469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연구소장 접니다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네 </a:t>
            </a:r>
            <a:r>
              <a:rPr kumimoji="1" lang="en-US" altLang="ko-KR" dirty="0"/>
              <a:t>..~</a:t>
            </a:r>
            <a:r>
              <a:rPr kumimoji="1" lang="ko-KR" altLang="en-US" dirty="0"/>
              <a:t>감사합니다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BC435-6FF5-4A66-94DC-02EA2399055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529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/>
            <a:r>
              <a:rPr lang="ko-KR" altLang="en-US" sz="1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더불어 </a:t>
            </a:r>
            <a:r>
              <a:rPr lang="en-US" altLang="ko-KR" sz="1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1</a:t>
            </a:r>
            <a:r>
              <a:rPr lang="ko-KR" altLang="en-US" sz="1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인 가구의 증가로 인해 개인에게 부여되는 귀찮은 일거리들은 점점 더 증가하고 있습니다</a:t>
            </a:r>
            <a:r>
              <a:rPr lang="en-US" altLang="ko-KR" sz="1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</a:p>
          <a:p>
            <a:pPr marL="0" lvl="1"/>
            <a:r>
              <a:rPr lang="ko-KR" altLang="en-US" sz="1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이는 편리미엄으로 해결 할 수 있을 작은 일들이 많아지고 있다는 것입니다</a:t>
            </a:r>
            <a:r>
              <a:rPr lang="en-US" altLang="ko-KR" sz="1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BC435-6FF5-4A66-94DC-02EA2399055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087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/>
            <a:r>
              <a:rPr lang="ko-KR" altLang="en-US" sz="1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이는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편리미엄이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적용되는 서비스 중 하나인 가사서비스의 이용률이 엄청나게 증가하고 있다는 것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으로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증명할 수 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BC435-6FF5-4A66-94DC-02EA2399055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227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/>
            <a:r>
              <a:rPr lang="ko-KR" altLang="en-US" sz="1600" b="0" i="0" kern="1200" dirty="0">
                <a:solidFill>
                  <a:schemeClr val="tx1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  <a:cs typeface="+mn-cs"/>
              </a:rPr>
              <a:t>그렇다면 이런 사람들이 일반적으로 필요하지만</a:t>
            </a:r>
            <a:r>
              <a:rPr lang="en-US" altLang="ko-KR" sz="1600" b="0" i="0" kern="1200" dirty="0">
                <a:solidFill>
                  <a:schemeClr val="tx1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  <a:cs typeface="+mn-cs"/>
              </a:rPr>
              <a:t>,</a:t>
            </a:r>
            <a:r>
              <a:rPr lang="ko-KR" altLang="en-US" sz="1600" b="0" i="0" kern="1200" dirty="0">
                <a:solidFill>
                  <a:schemeClr val="tx1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  <a:cs typeface="+mn-cs"/>
              </a:rPr>
              <a:t> 개인적으로는 가치 있다고 느끼지 않는 일들은 </a:t>
            </a:r>
            <a:r>
              <a:rPr lang="ko-KR" altLang="en-US" sz="1600" b="0" i="0" kern="1200" dirty="0" err="1">
                <a:solidFill>
                  <a:schemeClr val="tx1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  <a:cs typeface="+mn-cs"/>
              </a:rPr>
              <a:t>어떤것들이</a:t>
            </a:r>
            <a:r>
              <a:rPr lang="ko-KR" altLang="en-US" sz="1600" b="0" i="0" kern="1200" dirty="0">
                <a:solidFill>
                  <a:schemeClr val="tx1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  <a:cs typeface="+mn-cs"/>
              </a:rPr>
              <a:t> 있을까요</a:t>
            </a:r>
            <a:r>
              <a:rPr lang="en-US" altLang="ko-KR" sz="1600" b="0" i="0" kern="1200" dirty="0">
                <a:solidFill>
                  <a:schemeClr val="tx1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  <a:cs typeface="+mn-cs"/>
              </a:rPr>
              <a:t>?</a:t>
            </a:r>
          </a:p>
          <a:p>
            <a:pPr marL="0" lvl="1"/>
            <a:r>
              <a:rPr lang="en-US" altLang="ko-KR" sz="1600" b="0" i="0" kern="1200" dirty="0">
                <a:solidFill>
                  <a:schemeClr val="tx1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  <a:cs typeface="+mn-cs"/>
                <a:sym typeface="Wingdings" pitchFamily="2" charset="2"/>
              </a:rPr>
              <a:t>&lt;</a:t>
            </a:r>
            <a:r>
              <a:rPr lang="ko-KR" altLang="en-US" sz="1600" b="0" i="0" kern="1200" dirty="0">
                <a:solidFill>
                  <a:schemeClr val="tx1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  <a:cs typeface="+mn-cs"/>
                <a:sym typeface="Wingdings" pitchFamily="2" charset="2"/>
              </a:rPr>
              <a:t>클릭</a:t>
            </a:r>
            <a:r>
              <a:rPr lang="en-US" altLang="ko-KR" sz="1600" b="0" i="0" kern="1200" dirty="0">
                <a:solidFill>
                  <a:schemeClr val="tx1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  <a:cs typeface="+mn-cs"/>
                <a:sym typeface="Wingdings" pitchFamily="2" charset="2"/>
              </a:rPr>
              <a:t>&gt;</a:t>
            </a:r>
          </a:p>
          <a:p>
            <a:pPr marL="0" lvl="1"/>
            <a:r>
              <a:rPr lang="ko-KR" altLang="en-US" sz="1600" b="0" i="0" kern="1200" dirty="0">
                <a:solidFill>
                  <a:schemeClr val="tx1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  <a:cs typeface="+mn-cs"/>
                <a:sym typeface="Wingdings" pitchFamily="2" charset="2"/>
              </a:rPr>
              <a:t>대표적으로 방 청소</a:t>
            </a:r>
            <a:r>
              <a:rPr lang="en-US" altLang="ko-KR" sz="1600" b="0" i="0" kern="1200" dirty="0">
                <a:solidFill>
                  <a:schemeClr val="tx1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  <a:cs typeface="+mn-cs"/>
                <a:sym typeface="Wingdings" pitchFamily="2" charset="2"/>
              </a:rPr>
              <a:t>,</a:t>
            </a:r>
            <a:r>
              <a:rPr lang="ko-KR" altLang="en-US" sz="1600" b="0" i="0" kern="1200" dirty="0">
                <a:solidFill>
                  <a:schemeClr val="tx1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  <a:cs typeface="+mn-cs"/>
                <a:sym typeface="Wingdings" pitchFamily="2" charset="2"/>
              </a:rPr>
              <a:t> 밥하기</a:t>
            </a:r>
            <a:r>
              <a:rPr lang="en-US" altLang="ko-KR" sz="1600" b="0" i="0" kern="1200" dirty="0">
                <a:solidFill>
                  <a:schemeClr val="tx1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  <a:cs typeface="+mn-cs"/>
                <a:sym typeface="Wingdings" pitchFamily="2" charset="2"/>
              </a:rPr>
              <a:t>,</a:t>
            </a:r>
            <a:r>
              <a:rPr lang="ko-KR" altLang="en-US" sz="1600" b="0" i="0" kern="1200" dirty="0">
                <a:solidFill>
                  <a:schemeClr val="tx1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  <a:cs typeface="+mn-cs"/>
                <a:sym typeface="Wingdings" pitchFamily="2" charset="2"/>
              </a:rPr>
              <a:t> 쓰레기버리기와 </a:t>
            </a:r>
            <a:r>
              <a:rPr lang="ko-KR" altLang="en-US" sz="1600" b="0" i="0" kern="1200" dirty="0" err="1">
                <a:solidFill>
                  <a:schemeClr val="tx1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  <a:cs typeface="+mn-cs"/>
                <a:sym typeface="Wingdings" pitchFamily="2" charset="2"/>
              </a:rPr>
              <a:t>같은것들이</a:t>
            </a:r>
            <a:r>
              <a:rPr lang="ko-KR" altLang="en-US" sz="1600" b="0" i="0" kern="1200" dirty="0">
                <a:solidFill>
                  <a:schemeClr val="tx1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  <a:cs typeface="+mn-cs"/>
                <a:sym typeface="Wingdings" pitchFamily="2" charset="2"/>
              </a:rPr>
              <a:t> 생각납니다</a:t>
            </a:r>
            <a:r>
              <a:rPr lang="en-US" altLang="ko-KR" sz="1600" b="0" i="0" kern="1200" dirty="0">
                <a:solidFill>
                  <a:schemeClr val="tx1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  <a:cs typeface="+mn-cs"/>
                <a:sym typeface="Wingdings" pitchFamily="2" charset="2"/>
              </a:rPr>
              <a:t>.</a:t>
            </a:r>
          </a:p>
          <a:p>
            <a:pPr marL="0" lvl="1"/>
            <a:r>
              <a:rPr lang="ko-KR" altLang="en-US" sz="1600" b="0" i="0" kern="1200" dirty="0">
                <a:solidFill>
                  <a:schemeClr val="tx1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  <a:cs typeface="+mn-cs"/>
              </a:rPr>
              <a:t>저희는 이런 사람들에게 일반적으로 필요하지만</a:t>
            </a:r>
            <a:r>
              <a:rPr lang="en-US" altLang="ko-KR" sz="1600" b="0" i="0" kern="1200" dirty="0">
                <a:solidFill>
                  <a:schemeClr val="tx1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  <a:cs typeface="+mn-cs"/>
              </a:rPr>
              <a:t>,</a:t>
            </a:r>
            <a:r>
              <a:rPr lang="ko-KR" altLang="en-US" sz="1600" b="0" i="0" kern="1200" dirty="0">
                <a:solidFill>
                  <a:schemeClr val="tx1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  <a:cs typeface="+mn-cs"/>
              </a:rPr>
              <a:t> 개인적으로 </a:t>
            </a:r>
            <a:r>
              <a:rPr lang="ko-KR" altLang="en-US" sz="1600" b="0" i="0" kern="1200" dirty="0" err="1">
                <a:solidFill>
                  <a:schemeClr val="tx1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  <a:cs typeface="+mn-cs"/>
              </a:rPr>
              <a:t>가치있다고</a:t>
            </a:r>
            <a:r>
              <a:rPr lang="ko-KR" altLang="en-US" sz="1600" b="0" i="0" kern="1200" dirty="0">
                <a:solidFill>
                  <a:schemeClr val="tx1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  <a:cs typeface="+mn-cs"/>
              </a:rPr>
              <a:t> </a:t>
            </a:r>
            <a:r>
              <a:rPr lang="ko-KR" altLang="en-US" sz="1600" b="0" i="0" kern="1200" dirty="0" err="1">
                <a:solidFill>
                  <a:schemeClr val="tx1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  <a:cs typeface="+mn-cs"/>
              </a:rPr>
              <a:t>느껴지지않는</a:t>
            </a:r>
            <a:r>
              <a:rPr lang="ko-KR" altLang="en-US" sz="1600" b="0" i="0" kern="1200" dirty="0">
                <a:solidFill>
                  <a:schemeClr val="tx1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  <a:cs typeface="+mn-cs"/>
              </a:rPr>
              <a:t> 귀찮은 일 </a:t>
            </a:r>
            <a:endParaRPr lang="en-US" altLang="ko-KR" sz="1600" b="0" i="0" kern="1200" dirty="0">
              <a:solidFill>
                <a:schemeClr val="tx1"/>
              </a:solidFill>
              <a:effectLst/>
              <a:latin typeface="Apple SD Gothic Neo Medium" panose="02000300000000000000" pitchFamily="2" charset="-127"/>
              <a:ea typeface="Apple SD Gothic Neo Medium" panose="02000300000000000000" pitchFamily="2" charset="-127"/>
              <a:cs typeface="+mn-cs"/>
            </a:endParaRPr>
          </a:p>
          <a:p>
            <a:pPr marL="0" lvl="1"/>
            <a:r>
              <a:rPr lang="ko-KR" altLang="en-US" sz="1600" b="0" i="0" kern="1200" dirty="0">
                <a:solidFill>
                  <a:schemeClr val="tx1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  <a:cs typeface="+mn-cs"/>
              </a:rPr>
              <a:t>그리고 간단하면서 다른 사람들이 충분히 할 수 있는 일들을 </a:t>
            </a:r>
            <a:endParaRPr lang="en-US" altLang="ko-KR" sz="1600" b="0" i="0" kern="1200" dirty="0">
              <a:solidFill>
                <a:schemeClr val="tx1"/>
              </a:solidFill>
              <a:effectLst/>
              <a:latin typeface="Apple SD Gothic Neo Medium" panose="02000300000000000000" pitchFamily="2" charset="-127"/>
              <a:ea typeface="Apple SD Gothic Neo Medium" panose="02000300000000000000" pitchFamily="2" charset="-127"/>
              <a:cs typeface="+mn-cs"/>
            </a:endParaRPr>
          </a:p>
          <a:p>
            <a:pPr marL="0" lvl="1"/>
            <a:r>
              <a:rPr lang="en-US" altLang="ko-KR" sz="1600" b="0" i="0" kern="1200" dirty="0">
                <a:solidFill>
                  <a:schemeClr val="tx1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  <a:cs typeface="+mn-cs"/>
              </a:rPr>
              <a:t>&lt;</a:t>
            </a:r>
            <a:r>
              <a:rPr lang="ko-KR" altLang="en-US" sz="1600" b="0" i="0" kern="1200" dirty="0">
                <a:solidFill>
                  <a:schemeClr val="tx1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  <a:cs typeface="+mn-cs"/>
              </a:rPr>
              <a:t>클릭</a:t>
            </a:r>
            <a:r>
              <a:rPr lang="en-US" altLang="ko-KR" sz="1600" b="0" i="0" kern="1200" dirty="0">
                <a:solidFill>
                  <a:schemeClr val="tx1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  <a:cs typeface="+mn-cs"/>
              </a:rPr>
              <a:t>&gt;</a:t>
            </a:r>
          </a:p>
          <a:p>
            <a:pPr marL="0" lvl="1"/>
            <a:r>
              <a:rPr lang="ko-KR" altLang="en-US" sz="1600" b="0" i="0" kern="1200" dirty="0">
                <a:solidFill>
                  <a:schemeClr val="tx1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  <a:cs typeface="+mn-cs"/>
              </a:rPr>
              <a:t>사고 </a:t>
            </a:r>
            <a:r>
              <a:rPr lang="ko-KR" altLang="en-US" sz="1600" b="0" i="0" kern="1200" dirty="0" err="1">
                <a:solidFill>
                  <a:schemeClr val="tx1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  <a:cs typeface="+mn-cs"/>
              </a:rPr>
              <a:t>팔수</a:t>
            </a:r>
            <a:r>
              <a:rPr lang="ko-KR" altLang="en-US" sz="1600" b="0" i="0" kern="1200" dirty="0">
                <a:solidFill>
                  <a:schemeClr val="tx1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  <a:cs typeface="+mn-cs"/>
              </a:rPr>
              <a:t> 있는 웹 서비스 </a:t>
            </a:r>
            <a:r>
              <a:rPr lang="en-US" altLang="ko-KR" sz="1600" b="0" i="0" kern="1200" dirty="0">
                <a:solidFill>
                  <a:schemeClr val="tx1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  <a:cs typeface="+mn-cs"/>
              </a:rPr>
              <a:t>‘</a:t>
            </a:r>
            <a:r>
              <a:rPr lang="ko-KR" altLang="en-US" sz="1600" b="0" i="0" kern="1200" dirty="0" err="1">
                <a:solidFill>
                  <a:schemeClr val="tx1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  <a:cs typeface="+mn-cs"/>
              </a:rPr>
              <a:t>핸즈</a:t>
            </a:r>
            <a:r>
              <a:rPr lang="en-US" altLang="ko-KR" sz="1600" b="0" i="0" kern="1200" dirty="0">
                <a:solidFill>
                  <a:schemeClr val="tx1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  <a:cs typeface="+mn-cs"/>
              </a:rPr>
              <a:t>’</a:t>
            </a:r>
            <a:r>
              <a:rPr lang="ko-KR" altLang="en-US" sz="1600" b="0" i="0" kern="1200" dirty="0">
                <a:solidFill>
                  <a:schemeClr val="tx1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  <a:cs typeface="+mn-cs"/>
              </a:rPr>
              <a:t> </a:t>
            </a:r>
            <a:r>
              <a:rPr lang="ko-KR" altLang="en-US" sz="1600" b="0" i="0" kern="1200" dirty="0" err="1">
                <a:solidFill>
                  <a:schemeClr val="tx1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  <a:cs typeface="+mn-cs"/>
              </a:rPr>
              <a:t>를</a:t>
            </a:r>
            <a:r>
              <a:rPr lang="ko-KR" altLang="en-US" sz="1600" b="0" i="0" kern="1200" dirty="0">
                <a:solidFill>
                  <a:schemeClr val="tx1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  <a:cs typeface="+mn-cs"/>
              </a:rPr>
              <a:t> 만들어 보고자 합니다</a:t>
            </a:r>
            <a:r>
              <a:rPr lang="en-US" altLang="ko-KR" sz="1600" b="0" i="0" kern="1200" dirty="0">
                <a:solidFill>
                  <a:schemeClr val="tx1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  <a:cs typeface="+mn-cs"/>
              </a:rPr>
              <a:t>.</a:t>
            </a:r>
          </a:p>
          <a:p>
            <a:endParaRPr kumimoji="1" lang="ko-KR" altLang="en-US" dirty="0"/>
          </a:p>
          <a:p>
            <a:pPr marL="0" lvl="1"/>
            <a:br>
              <a:rPr lang="en-US" altLang="ko-KR" sz="1600" b="0" i="0" kern="1200" dirty="0">
                <a:solidFill>
                  <a:schemeClr val="tx1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  <a:cs typeface="+mn-cs"/>
                <a:sym typeface="Wingdings" pitchFamily="2" charset="2"/>
              </a:rPr>
            </a:br>
            <a:endParaRPr lang="en-US" altLang="ko-KR" sz="1600" b="0" i="0" kern="1200" dirty="0">
              <a:solidFill>
                <a:schemeClr val="tx1"/>
              </a:solidFill>
              <a:effectLst/>
              <a:latin typeface="Apple SD Gothic Neo Medium" panose="02000300000000000000" pitchFamily="2" charset="-127"/>
              <a:ea typeface="Apple SD Gothic Neo Medium" panose="02000300000000000000" pitchFamily="2" charset="-127"/>
              <a:cs typeface="+mn-cs"/>
              <a:sym typeface="Wingdings" pitchFamily="2" charset="2"/>
            </a:endParaRPr>
          </a:p>
          <a:p>
            <a:pPr marL="0" lvl="1"/>
            <a:endParaRPr lang="en-US" altLang="ko-KR" sz="1600" b="0" i="0" kern="1200" dirty="0">
              <a:solidFill>
                <a:schemeClr val="tx1"/>
              </a:solidFill>
              <a:effectLst/>
              <a:latin typeface="Apple SD Gothic Neo Medium" panose="02000300000000000000" pitchFamily="2" charset="-127"/>
              <a:ea typeface="Apple SD Gothic Neo Medium" panose="02000300000000000000" pitchFamily="2" charset="-127"/>
              <a:cs typeface="+mn-cs"/>
              <a:sym typeface="Wingdings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BC435-6FF5-4A66-94DC-02EA2399055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908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핸즈는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BC435-6FF5-4A66-94DC-02EA2399055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975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핸즈는</a:t>
            </a:r>
            <a:r>
              <a:rPr kumimoji="1" lang="ko-KR" altLang="en-US" dirty="0"/>
              <a:t> 아래와 같은 </a:t>
            </a:r>
            <a:r>
              <a:rPr kumimoji="1" lang="en-US" altLang="ko-KR" dirty="0"/>
              <a:t>~~~~</a:t>
            </a:r>
            <a:r>
              <a:rPr kumimoji="1" lang="ko-KR" altLang="en-US" dirty="0"/>
              <a:t>기능들을 제공하며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일거리를 판매 또는 구매할 수 있는 일거리 중개 서비스로의 기능을 제공할 예정입니다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BC435-6FF5-4A66-94DC-02EA2399055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458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이해를 </a:t>
            </a:r>
            <a:r>
              <a:rPr kumimoji="1" lang="ko-KR" altLang="en-US" dirty="0" err="1"/>
              <a:t>돕기위한</a:t>
            </a:r>
            <a:r>
              <a:rPr kumimoji="1" lang="ko-KR" altLang="en-US" dirty="0"/>
              <a:t> 서비스 예상 화면을 준비해 보았습니다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메인화면입니다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BC435-6FF5-4A66-94DC-02EA2399055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1205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일거리 찾기 화면입니다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현재 </a:t>
            </a:r>
            <a:r>
              <a:rPr kumimoji="1" lang="en-US" altLang="ko-KR" dirty="0"/>
              <a:t>Open</a:t>
            </a:r>
            <a:r>
              <a:rPr kumimoji="1" lang="ko-KR" altLang="en-US" dirty="0"/>
              <a:t> 되어있는 일거리들을 손쉽게 알아볼 수 있게 인터페이스를 </a:t>
            </a:r>
            <a:r>
              <a:rPr kumimoji="1" lang="ko-KR" altLang="en-US" dirty="0" err="1"/>
              <a:t>구성할것입니다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BC435-6FF5-4A66-94DC-02EA2399055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322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5E29D5-6B5D-44BB-8A40-40BA556BB4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A86401-1621-4611-BB44-A8276A1D24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3D2F77-8EF9-4389-B22C-F0EE3D50C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77219-0B49-4571-8EAE-183D0AA9B348}" type="datetimeFigureOut">
              <a:rPr lang="ko-KR" altLang="en-US" smtClean="0"/>
              <a:t>2021. 1. 29.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BD7C75-6DC2-4562-9416-8C34A274D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A6C480-D054-4507-AA3F-8D662D339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C8D7-D158-4A43-92BA-904B3E8134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146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035467-A666-414A-9DB5-30119D872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A3763A-7736-427E-AECB-3BE64C1995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734628-93C7-4F42-8324-2B9920CC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77219-0B49-4571-8EAE-183D0AA9B348}" type="datetimeFigureOut">
              <a:rPr lang="ko-KR" altLang="en-US" smtClean="0"/>
              <a:t>2021. 1. 29.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76C159-2A16-4AFC-8093-A18515354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952BED-82C4-4759-8A93-6349B8B35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C8D7-D158-4A43-92BA-904B3E8134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24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52066D1-83F7-4B05-A270-AE7750B7CE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CDC9A3-A93F-4C4E-926F-0460359683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6BF2D8-D72A-43D9-8C78-7CEF05BF1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77219-0B49-4571-8EAE-183D0AA9B348}" type="datetimeFigureOut">
              <a:rPr lang="ko-KR" altLang="en-US" smtClean="0"/>
              <a:t>2021. 1. 29.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537EC7-1C03-4941-8B3F-94D7FD0CE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B0BD8C-A528-4E73-A834-0B0F6EA7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C8D7-D158-4A43-92BA-904B3E8134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208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C06955-B0B3-4B91-81CC-5911C8526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C8E38A-C82A-440C-BE5D-935D264D1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F3580F-B26D-49F0-982E-4E3F208E9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77219-0B49-4571-8EAE-183D0AA9B348}" type="datetimeFigureOut">
              <a:rPr lang="ko-KR" altLang="en-US" smtClean="0"/>
              <a:t>2021. 1. 29.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88AFAC-2AE9-440E-854B-7809B824F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6BEF16-6CC8-480B-A9F4-7FD55A022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C8D7-D158-4A43-92BA-904B3E8134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776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062316-004C-47A0-81E4-A145B1031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DC620C-2C73-46EB-8800-E021DD7879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A1F20B-02D7-491D-9B93-D855BB567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77219-0B49-4571-8EAE-183D0AA9B348}" type="datetimeFigureOut">
              <a:rPr lang="ko-KR" altLang="en-US" smtClean="0"/>
              <a:t>2021. 1. 29.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9A94CD-852F-4112-A524-4ED304F5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CBBC9E-CD5D-40B0-9BC4-0495A900D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C8D7-D158-4A43-92BA-904B3E8134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411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866D9-052E-4D50-B5D4-0507F811D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7E78A0-D36A-43E1-9AF9-99DF758408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A20082-5A05-410B-9E50-8E7432706A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DD9218-07CC-4EB5-AA80-3035BDF94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77219-0B49-4571-8EAE-183D0AA9B348}" type="datetimeFigureOut">
              <a:rPr lang="ko-KR" altLang="en-US" smtClean="0"/>
              <a:t>2021. 1. 29.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60ACE0-C908-47E4-BEBC-98421F5CE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FD5528-BE80-40AC-9443-DDFDAB737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C8D7-D158-4A43-92BA-904B3E8134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55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A5B406-D2D9-4FC8-8541-A76921CB4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219686-A8E6-483D-BF90-BADBE0A79E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27C153-127B-4BA6-8342-7BDF5DD96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1AE522A-3F79-49E7-BA5B-96DC48E7E1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8188673-C918-430B-B940-9E5AFE8715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5B04895-4C6B-4D8E-9046-7991A6730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77219-0B49-4571-8EAE-183D0AA9B348}" type="datetimeFigureOut">
              <a:rPr lang="ko-KR" altLang="en-US" smtClean="0"/>
              <a:t>2021. 1. 29.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91715AE-E218-4C6C-80D9-4132F387B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E82576-8E40-4290-BA12-71CAC7DF8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C8D7-D158-4A43-92BA-904B3E8134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869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85ECA6-F306-4BE2-A94A-E54B6829C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F66C6D4-E0A7-40A6-82E3-C84EB9DF0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77219-0B49-4571-8EAE-183D0AA9B348}" type="datetimeFigureOut">
              <a:rPr lang="ko-KR" altLang="en-US" smtClean="0"/>
              <a:t>2021. 1. 29.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A5D93A6-467A-4133-AA0C-7D8C12FE8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02236C-720D-4D25-A59E-4E765984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C8D7-D158-4A43-92BA-904B3E8134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541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9F8DE1-DB02-45AB-8ACB-9F001E7C6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77219-0B49-4571-8EAE-183D0AA9B348}" type="datetimeFigureOut">
              <a:rPr lang="ko-KR" altLang="en-US" smtClean="0"/>
              <a:t>2021. 1. 29.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C25EF85-CF03-4B98-A4B6-09B739695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F8DCA8-BF56-421B-87D0-E41D682D3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C8D7-D158-4A43-92BA-904B3E8134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506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AB929F-FE10-43E0-B3D6-997D77CA4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84E720-5C19-41CD-9229-23352F5F9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D976C6-70D6-44F4-A0D1-8459C37E78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B4C7CC-F9A0-4F20-BDEA-80DCB74B9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77219-0B49-4571-8EAE-183D0AA9B348}" type="datetimeFigureOut">
              <a:rPr lang="ko-KR" altLang="en-US" smtClean="0"/>
              <a:t>2021. 1. 29.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D0FAC5-F0E4-4F8A-B6A9-C9983A027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C617FE-72BC-42A7-AC3F-2F3F27DB5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C8D7-D158-4A43-92BA-904B3E8134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235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40FADD-44F6-4AEB-8194-7F439D906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A3D8A3-F687-41B6-82F8-50AA482DA1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71A41F-AD85-4A76-8471-6CDA21B6F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FFD577-405D-450A-905B-C36CC08D5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77219-0B49-4571-8EAE-183D0AA9B348}" type="datetimeFigureOut">
              <a:rPr lang="ko-KR" altLang="en-US" smtClean="0"/>
              <a:t>2021. 1. 29.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B6B611-953D-4F09-8EDB-C6BA88E4B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729EAD-D95D-4EF1-BD81-EC1C8E54F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7C8D7-D158-4A43-92BA-904B3E8134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390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F94EC5A-4A80-4E98-A657-22F6E4414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B7039C-4317-4EEE-89BE-2B5F8612B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116F8D-1C27-437A-9F34-A726D248C7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277219-0B49-4571-8EAE-183D0AA9B348}" type="datetimeFigureOut">
              <a:rPr lang="ko-KR" altLang="en-US" smtClean="0"/>
              <a:t>2021. 1. 29.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B42123-88E3-490A-9D5D-DAE2C8FB4B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700AF2-A2F4-4220-B1C5-893DD55D63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57C8D7-D158-4A43-92BA-904B3E8134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345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6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6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5509E5-F76E-45CF-91CF-4FF88F679BF0}"/>
              </a:ext>
            </a:extLst>
          </p:cNvPr>
          <p:cNvSpPr txBox="1"/>
          <p:nvPr/>
        </p:nvSpPr>
        <p:spPr>
          <a:xfrm>
            <a:off x="1009650" y="4261195"/>
            <a:ext cx="627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ko-KR" altLang="en-US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고양이랑 놀고 돈도 벌자</a:t>
            </a:r>
            <a:r>
              <a:rPr lang="en-US" altLang="ko-KR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! </a:t>
            </a:r>
            <a:r>
              <a:rPr lang="en-US" altLang="ko-KR" sz="2000" b="1" dirty="0">
                <a:solidFill>
                  <a:schemeClr val="bg1"/>
                </a:solidFill>
                <a:highlight>
                  <a:srgbClr val="FD7804"/>
                </a:highlight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‘</a:t>
            </a:r>
            <a:r>
              <a:rPr lang="ko-KR" altLang="en-US" sz="2000" b="1" dirty="0">
                <a:solidFill>
                  <a:schemeClr val="bg1"/>
                </a:solidFill>
                <a:highlight>
                  <a:srgbClr val="FD7804"/>
                </a:highlight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국민 잉여 시간 활용 프로젝트</a:t>
            </a:r>
            <a:r>
              <a:rPr lang="en-US" altLang="ko-KR" sz="2000" b="1" dirty="0">
                <a:solidFill>
                  <a:schemeClr val="bg1"/>
                </a:solidFill>
                <a:highlight>
                  <a:srgbClr val="FD7804"/>
                </a:highlight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’</a:t>
            </a:r>
            <a:endParaRPr lang="ko-KR" altLang="en-US" sz="2000" b="1" dirty="0">
              <a:solidFill>
                <a:schemeClr val="bg1"/>
              </a:solidFill>
              <a:highlight>
                <a:srgbClr val="FD7804"/>
              </a:highlight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pic>
        <p:nvPicPr>
          <p:cNvPr id="8" name="그림 7" descr="밤하늘이(가) 표시된 사진&#10;&#10;자동 생성된 설명">
            <a:extLst>
              <a:ext uri="{FF2B5EF4-FFF2-40B4-BE49-F238E27FC236}">
                <a16:creationId xmlns:a16="http://schemas.microsoft.com/office/drawing/2014/main" id="{7C136C37-E2E1-4FD0-98D2-6DAC28C85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54" y="2094669"/>
            <a:ext cx="3329050" cy="11319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446495-EE27-492E-8AF3-9BF51D437671}"/>
              </a:ext>
            </a:extLst>
          </p:cNvPr>
          <p:cNvSpPr txBox="1"/>
          <p:nvPr/>
        </p:nvSpPr>
        <p:spPr>
          <a:xfrm>
            <a:off x="2844800" y="3620821"/>
            <a:ext cx="627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프로젝트 기획발표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4F2D95-EBB2-4BD1-A035-6A13A0189E38}"/>
              </a:ext>
            </a:extLst>
          </p:cNvPr>
          <p:cNvSpPr txBox="1"/>
          <p:nvPr/>
        </p:nvSpPr>
        <p:spPr>
          <a:xfrm>
            <a:off x="873383" y="3239167"/>
            <a:ext cx="20687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66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‘</a:t>
            </a:r>
            <a:r>
              <a:rPr lang="ko-KR" altLang="en-US" sz="6600" b="1" dirty="0" err="1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핸즈</a:t>
            </a:r>
            <a:r>
              <a:rPr lang="en-US" altLang="ko-KR" sz="66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’</a:t>
            </a:r>
            <a:endParaRPr lang="ko-KR" altLang="en-US" sz="6600" b="1" dirty="0"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A190A3-483B-4FC6-BC66-02B71B4D2869}"/>
              </a:ext>
            </a:extLst>
          </p:cNvPr>
          <p:cNvSpPr txBox="1"/>
          <p:nvPr/>
        </p:nvSpPr>
        <p:spPr>
          <a:xfrm>
            <a:off x="9176147" y="5817101"/>
            <a:ext cx="6273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Team.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방구석 연구소 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(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구미 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1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반 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1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조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)</a:t>
            </a:r>
            <a:endParaRPr lang="ko-KR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9FD17CD-E386-45AA-A019-5364764D16E3}"/>
              </a:ext>
            </a:extLst>
          </p:cNvPr>
          <p:cNvSpPr/>
          <p:nvPr/>
        </p:nvSpPr>
        <p:spPr>
          <a:xfrm flipV="1">
            <a:off x="0" y="304801"/>
            <a:ext cx="333829" cy="586070"/>
          </a:xfrm>
          <a:prstGeom prst="rect">
            <a:avLst/>
          </a:prstGeom>
          <a:solidFill>
            <a:srgbClr val="FD78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240747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밤하늘이(가) 표시된 사진&#10;&#10;자동 생성된 설명">
            <a:extLst>
              <a:ext uri="{FF2B5EF4-FFF2-40B4-BE49-F238E27FC236}">
                <a16:creationId xmlns:a16="http://schemas.microsoft.com/office/drawing/2014/main" id="{7C136C37-E2E1-4FD0-98D2-6DAC28C85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004" y="187631"/>
            <a:ext cx="963896" cy="32776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9F4500F-60EC-4821-9546-47C30D90CE56}"/>
              </a:ext>
            </a:extLst>
          </p:cNvPr>
          <p:cNvCxnSpPr>
            <a:cxnSpLocks/>
          </p:cNvCxnSpPr>
          <p:nvPr/>
        </p:nvCxnSpPr>
        <p:spPr>
          <a:xfrm>
            <a:off x="379186" y="651788"/>
            <a:ext cx="11520714" cy="0"/>
          </a:xfrm>
          <a:prstGeom prst="line">
            <a:avLst/>
          </a:prstGeom>
          <a:ln w="19050">
            <a:solidFill>
              <a:srgbClr val="FD780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24C5A66-FF1C-4388-89A4-C729053C8AC3}"/>
              </a:ext>
            </a:extLst>
          </p:cNvPr>
          <p:cNvSpPr txBox="1"/>
          <p:nvPr/>
        </p:nvSpPr>
        <p:spPr>
          <a:xfrm>
            <a:off x="2371295" y="4552770"/>
            <a:ext cx="6923768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>
              <a:lnSpc>
                <a:spcPct val="150000"/>
              </a:lnSpc>
            </a:pPr>
            <a:r>
              <a:rPr lang="ko-KR" altLang="en-US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이어 주는 </a:t>
            </a:r>
            <a:endParaRPr lang="en-US" altLang="ko-KR" sz="20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0" lvl="1" algn="ctr">
              <a:lnSpc>
                <a:spcPct val="150000"/>
              </a:lnSpc>
            </a:pPr>
            <a:r>
              <a:rPr lang="en-US" altLang="ko-KR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‘</a:t>
            </a:r>
            <a:r>
              <a:rPr lang="ko-KR" altLang="en-US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지역 기반 재능 마켓 웹 서비스</a:t>
            </a:r>
            <a:r>
              <a:rPr lang="en-US" altLang="ko-KR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’</a:t>
            </a:r>
            <a:r>
              <a:rPr lang="ko-KR" altLang="en-US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입니다</a:t>
            </a:r>
            <a:r>
              <a:rPr lang="en-US" altLang="ko-KR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69975ED5-47FD-46A7-93A2-B144FCAD0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322" y="2036961"/>
            <a:ext cx="3773714" cy="251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1E836C-88A2-BD4F-B4C5-E03CEDEF52D0}"/>
              </a:ext>
            </a:extLst>
          </p:cNvPr>
          <p:cNvSpPr txBox="1"/>
          <p:nvPr/>
        </p:nvSpPr>
        <p:spPr>
          <a:xfrm>
            <a:off x="379186" y="719244"/>
            <a:ext cx="1522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2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2-1. </a:t>
            </a:r>
            <a:r>
              <a:rPr lang="ko-KR" altLang="en-US" sz="1200" b="1" dirty="0" err="1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핸즈</a:t>
            </a:r>
            <a:r>
              <a:rPr lang="ko-KR" altLang="en-US" sz="12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 소개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D6696A-84FB-204B-A1A9-5E2FB64701CB}"/>
              </a:ext>
            </a:extLst>
          </p:cNvPr>
          <p:cNvSpPr txBox="1"/>
          <p:nvPr/>
        </p:nvSpPr>
        <p:spPr>
          <a:xfrm>
            <a:off x="379186" y="356561"/>
            <a:ext cx="1522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2.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프로젝트 소개</a:t>
            </a:r>
          </a:p>
        </p:txBody>
      </p:sp>
    </p:spTree>
    <p:extLst>
      <p:ext uri="{BB962C8B-B14F-4D97-AF65-F5344CB8AC3E}">
        <p14:creationId xmlns:p14="http://schemas.microsoft.com/office/powerpoint/2010/main" val="6933411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밤하늘이(가) 표시된 사진&#10;&#10;자동 생성된 설명">
            <a:extLst>
              <a:ext uri="{FF2B5EF4-FFF2-40B4-BE49-F238E27FC236}">
                <a16:creationId xmlns:a16="http://schemas.microsoft.com/office/drawing/2014/main" id="{7C136C37-E2E1-4FD0-98D2-6DAC28C85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004" y="187631"/>
            <a:ext cx="963896" cy="32776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9F4500F-60EC-4821-9546-47C30D90CE56}"/>
              </a:ext>
            </a:extLst>
          </p:cNvPr>
          <p:cNvCxnSpPr>
            <a:cxnSpLocks/>
          </p:cNvCxnSpPr>
          <p:nvPr/>
        </p:nvCxnSpPr>
        <p:spPr>
          <a:xfrm>
            <a:off x="379186" y="651788"/>
            <a:ext cx="11520714" cy="0"/>
          </a:xfrm>
          <a:prstGeom prst="line">
            <a:avLst/>
          </a:prstGeom>
          <a:ln w="19050">
            <a:solidFill>
              <a:srgbClr val="FD780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61E836C-88A2-BD4F-B4C5-E03CEDEF52D0}"/>
              </a:ext>
            </a:extLst>
          </p:cNvPr>
          <p:cNvSpPr txBox="1"/>
          <p:nvPr/>
        </p:nvSpPr>
        <p:spPr>
          <a:xfrm>
            <a:off x="379186" y="719244"/>
            <a:ext cx="1522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2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2-2. </a:t>
            </a:r>
            <a:r>
              <a:rPr lang="ko-KR" altLang="en-US" sz="1200" b="1" dirty="0" err="1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핸즈</a:t>
            </a:r>
            <a:r>
              <a:rPr lang="ko-KR" altLang="en-US" sz="12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 기능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151F52D-9FF2-484B-9EB2-0A548EA8EC37}"/>
              </a:ext>
            </a:extLst>
          </p:cNvPr>
          <p:cNvSpPr/>
          <p:nvPr/>
        </p:nvSpPr>
        <p:spPr>
          <a:xfrm>
            <a:off x="898794" y="3229932"/>
            <a:ext cx="1522696" cy="143691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일거리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매칭 기능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E06883B-E105-8D41-8182-133D0119A037}"/>
              </a:ext>
            </a:extLst>
          </p:cNvPr>
          <p:cNvSpPr/>
          <p:nvPr/>
        </p:nvSpPr>
        <p:spPr>
          <a:xfrm>
            <a:off x="2672913" y="3186522"/>
            <a:ext cx="1556403" cy="145918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유저 간 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채팅 기능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B063A42-B2B2-4449-A511-CC5F54BF5940}"/>
              </a:ext>
            </a:extLst>
          </p:cNvPr>
          <p:cNvSpPr/>
          <p:nvPr/>
        </p:nvSpPr>
        <p:spPr>
          <a:xfrm>
            <a:off x="7976903" y="3098563"/>
            <a:ext cx="1522696" cy="156828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일거리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검색 기능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C0C3633-ED80-5D47-8F78-8B4FD3D65062}"/>
              </a:ext>
            </a:extLst>
          </p:cNvPr>
          <p:cNvSpPr/>
          <p:nvPr/>
        </p:nvSpPr>
        <p:spPr>
          <a:xfrm>
            <a:off x="6288565" y="3186522"/>
            <a:ext cx="1436915" cy="1436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키워드 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검색기능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89CCC87-03FA-8C4C-AAE0-DB8A657741D0}"/>
              </a:ext>
            </a:extLst>
          </p:cNvPr>
          <p:cNvSpPr/>
          <p:nvPr/>
        </p:nvSpPr>
        <p:spPr>
          <a:xfrm>
            <a:off x="9751022" y="3084182"/>
            <a:ext cx="1641677" cy="16007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일 할 사람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찾기 기능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0CBB31A-48EE-924A-8009-9784999F7510}"/>
              </a:ext>
            </a:extLst>
          </p:cNvPr>
          <p:cNvSpPr/>
          <p:nvPr/>
        </p:nvSpPr>
        <p:spPr>
          <a:xfrm>
            <a:off x="4480739" y="3171268"/>
            <a:ext cx="1556403" cy="152069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유저 간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algn="ctr"/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팔로우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기능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FB0CD4-B2B6-DF40-9A4C-0B1B1545FD21}"/>
              </a:ext>
            </a:extLst>
          </p:cNvPr>
          <p:cNvSpPr txBox="1"/>
          <p:nvPr/>
        </p:nvSpPr>
        <p:spPr>
          <a:xfrm>
            <a:off x="379186" y="356561"/>
            <a:ext cx="1522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2.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프로젝트 소개</a:t>
            </a:r>
          </a:p>
        </p:txBody>
      </p:sp>
      <p:pic>
        <p:nvPicPr>
          <p:cNvPr id="21" name="그림 20" descr="밤하늘이(가) 표시된 사진&#10;&#10;자동 생성된 설명">
            <a:extLst>
              <a:ext uri="{FF2B5EF4-FFF2-40B4-BE49-F238E27FC236}">
                <a16:creationId xmlns:a16="http://schemas.microsoft.com/office/drawing/2014/main" id="{7AEED836-B49A-B24E-8800-27BF2AABE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189" y="1751161"/>
            <a:ext cx="2927905" cy="99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7937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밤하늘이(가) 표시된 사진&#10;&#10;자동 생성된 설명">
            <a:extLst>
              <a:ext uri="{FF2B5EF4-FFF2-40B4-BE49-F238E27FC236}">
                <a16:creationId xmlns:a16="http://schemas.microsoft.com/office/drawing/2014/main" id="{7C136C37-E2E1-4FD0-98D2-6DAC28C85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004" y="187631"/>
            <a:ext cx="963896" cy="32776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9F4500F-60EC-4821-9546-47C30D90CE56}"/>
              </a:ext>
            </a:extLst>
          </p:cNvPr>
          <p:cNvCxnSpPr>
            <a:cxnSpLocks/>
          </p:cNvCxnSpPr>
          <p:nvPr/>
        </p:nvCxnSpPr>
        <p:spPr>
          <a:xfrm>
            <a:off x="379186" y="651788"/>
            <a:ext cx="11520714" cy="0"/>
          </a:xfrm>
          <a:prstGeom prst="line">
            <a:avLst/>
          </a:prstGeom>
          <a:ln w="19050">
            <a:solidFill>
              <a:srgbClr val="FD780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2AB799B-9B61-4F10-8DF1-9C7808DBBFE6}"/>
              </a:ext>
            </a:extLst>
          </p:cNvPr>
          <p:cNvSpPr txBox="1"/>
          <p:nvPr/>
        </p:nvSpPr>
        <p:spPr>
          <a:xfrm>
            <a:off x="379185" y="719244"/>
            <a:ext cx="2313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2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2-2. </a:t>
            </a:r>
            <a:r>
              <a:rPr lang="ko-KR" altLang="en-US" sz="1200" b="1" dirty="0" err="1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핸즈</a:t>
            </a:r>
            <a:r>
              <a:rPr lang="ko-KR" altLang="en-US" sz="12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 예상 화면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8FF621A-A286-BB4B-806E-1F4A992C1BFD}"/>
              </a:ext>
            </a:extLst>
          </p:cNvPr>
          <p:cNvGrpSpPr/>
          <p:nvPr/>
        </p:nvGrpSpPr>
        <p:grpSpPr>
          <a:xfrm>
            <a:off x="2035833" y="996243"/>
            <a:ext cx="7988060" cy="5574688"/>
            <a:chOff x="2363638" y="1300192"/>
            <a:chExt cx="7211683" cy="527073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447FAF1-BDC6-E442-98D6-4F9B20ECA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52341" y="1300192"/>
              <a:ext cx="7022980" cy="5270739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D93E289-166E-A24E-A347-E041BF8D3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3638" y="2370108"/>
              <a:ext cx="7211683" cy="4056572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98A691B-D7B3-8448-A4EC-F1A4CE9B6120}"/>
              </a:ext>
            </a:extLst>
          </p:cNvPr>
          <p:cNvSpPr txBox="1"/>
          <p:nvPr/>
        </p:nvSpPr>
        <p:spPr>
          <a:xfrm>
            <a:off x="379186" y="356561"/>
            <a:ext cx="1522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2.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프로젝트 소개</a:t>
            </a:r>
          </a:p>
        </p:txBody>
      </p:sp>
    </p:spTree>
    <p:extLst>
      <p:ext uri="{BB962C8B-B14F-4D97-AF65-F5344CB8AC3E}">
        <p14:creationId xmlns:p14="http://schemas.microsoft.com/office/powerpoint/2010/main" val="184869581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밤하늘이(가) 표시된 사진&#10;&#10;자동 생성된 설명">
            <a:extLst>
              <a:ext uri="{FF2B5EF4-FFF2-40B4-BE49-F238E27FC236}">
                <a16:creationId xmlns:a16="http://schemas.microsoft.com/office/drawing/2014/main" id="{7C136C37-E2E1-4FD0-98D2-6DAC28C85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004" y="187631"/>
            <a:ext cx="963896" cy="32776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9F4500F-60EC-4821-9546-47C30D90CE56}"/>
              </a:ext>
            </a:extLst>
          </p:cNvPr>
          <p:cNvCxnSpPr>
            <a:cxnSpLocks/>
          </p:cNvCxnSpPr>
          <p:nvPr/>
        </p:nvCxnSpPr>
        <p:spPr>
          <a:xfrm>
            <a:off x="379186" y="651788"/>
            <a:ext cx="11520714" cy="0"/>
          </a:xfrm>
          <a:prstGeom prst="line">
            <a:avLst/>
          </a:prstGeom>
          <a:ln w="19050">
            <a:solidFill>
              <a:srgbClr val="FD780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2AB799B-9B61-4F10-8DF1-9C7808DBBFE6}"/>
              </a:ext>
            </a:extLst>
          </p:cNvPr>
          <p:cNvSpPr txBox="1"/>
          <p:nvPr/>
        </p:nvSpPr>
        <p:spPr>
          <a:xfrm>
            <a:off x="379185" y="719244"/>
            <a:ext cx="2313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2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2-2. </a:t>
            </a:r>
            <a:r>
              <a:rPr lang="ko-KR" altLang="en-US" sz="1200" b="1" dirty="0" err="1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핸즈</a:t>
            </a:r>
            <a:r>
              <a:rPr lang="ko-KR" altLang="en-US" sz="12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 예상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9390D7-7795-7B42-90BF-553F50D135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15"/>
          <a:stretch/>
        </p:blipFill>
        <p:spPr>
          <a:xfrm>
            <a:off x="2264193" y="996243"/>
            <a:ext cx="7776956" cy="56489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E2FB5C-B723-7B41-A06F-B2D7207F9C7C}"/>
              </a:ext>
            </a:extLst>
          </p:cNvPr>
          <p:cNvSpPr txBox="1"/>
          <p:nvPr/>
        </p:nvSpPr>
        <p:spPr>
          <a:xfrm>
            <a:off x="379186" y="356561"/>
            <a:ext cx="1522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2.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프로젝트 소개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561B65F-42A0-764D-B291-80B7845DAD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194" y="2207418"/>
            <a:ext cx="7776956" cy="437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8492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밤하늘이(가) 표시된 사진&#10;&#10;자동 생성된 설명">
            <a:extLst>
              <a:ext uri="{FF2B5EF4-FFF2-40B4-BE49-F238E27FC236}">
                <a16:creationId xmlns:a16="http://schemas.microsoft.com/office/drawing/2014/main" id="{7C136C37-E2E1-4FD0-98D2-6DAC28C85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004" y="187631"/>
            <a:ext cx="963896" cy="32776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9F4500F-60EC-4821-9546-47C30D90CE56}"/>
              </a:ext>
            </a:extLst>
          </p:cNvPr>
          <p:cNvCxnSpPr>
            <a:cxnSpLocks/>
          </p:cNvCxnSpPr>
          <p:nvPr/>
        </p:nvCxnSpPr>
        <p:spPr>
          <a:xfrm>
            <a:off x="379186" y="651788"/>
            <a:ext cx="11520714" cy="0"/>
          </a:xfrm>
          <a:prstGeom prst="line">
            <a:avLst/>
          </a:prstGeom>
          <a:ln w="19050">
            <a:solidFill>
              <a:srgbClr val="FD780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2AB799B-9B61-4F10-8DF1-9C7808DBBFE6}"/>
              </a:ext>
            </a:extLst>
          </p:cNvPr>
          <p:cNvSpPr txBox="1"/>
          <p:nvPr/>
        </p:nvSpPr>
        <p:spPr>
          <a:xfrm>
            <a:off x="379185" y="719244"/>
            <a:ext cx="2313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2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2-2. </a:t>
            </a:r>
            <a:r>
              <a:rPr lang="ko-KR" altLang="en-US" sz="1200" b="1" dirty="0" err="1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핸즈</a:t>
            </a:r>
            <a:r>
              <a:rPr lang="ko-KR" altLang="en-US" sz="12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 예상 화면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6A0DAD4-2511-BE45-B710-E2DD056B4E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15"/>
          <a:stretch/>
        </p:blipFill>
        <p:spPr>
          <a:xfrm>
            <a:off x="2264192" y="989846"/>
            <a:ext cx="7776956" cy="56489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0AF9A9-7F3D-0548-920C-40F17A49E27E}"/>
              </a:ext>
            </a:extLst>
          </p:cNvPr>
          <p:cNvSpPr txBox="1"/>
          <p:nvPr/>
        </p:nvSpPr>
        <p:spPr>
          <a:xfrm>
            <a:off x="379186" y="356561"/>
            <a:ext cx="1522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2.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프로젝트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1E6435-DC4E-8244-BBF2-45739D7F5E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192" y="2156604"/>
            <a:ext cx="7776956" cy="437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71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밤하늘이(가) 표시된 사진&#10;&#10;자동 생성된 설명">
            <a:extLst>
              <a:ext uri="{FF2B5EF4-FFF2-40B4-BE49-F238E27FC236}">
                <a16:creationId xmlns:a16="http://schemas.microsoft.com/office/drawing/2014/main" id="{7C136C37-E2E1-4FD0-98D2-6DAC28C85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004" y="187631"/>
            <a:ext cx="963896" cy="32776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9F4500F-60EC-4821-9546-47C30D90CE56}"/>
              </a:ext>
            </a:extLst>
          </p:cNvPr>
          <p:cNvCxnSpPr>
            <a:cxnSpLocks/>
          </p:cNvCxnSpPr>
          <p:nvPr/>
        </p:nvCxnSpPr>
        <p:spPr>
          <a:xfrm>
            <a:off x="379186" y="651788"/>
            <a:ext cx="11520714" cy="0"/>
          </a:xfrm>
          <a:prstGeom prst="line">
            <a:avLst/>
          </a:prstGeom>
          <a:ln w="19050">
            <a:solidFill>
              <a:srgbClr val="FD780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2AB799B-9B61-4F10-8DF1-9C7808DBBFE6}"/>
              </a:ext>
            </a:extLst>
          </p:cNvPr>
          <p:cNvSpPr txBox="1"/>
          <p:nvPr/>
        </p:nvSpPr>
        <p:spPr>
          <a:xfrm>
            <a:off x="379186" y="719244"/>
            <a:ext cx="1522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2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2-3. </a:t>
            </a:r>
            <a:r>
              <a:rPr lang="ko-KR" altLang="en-US" sz="1200" b="1" dirty="0" err="1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차별점</a:t>
            </a:r>
            <a:endParaRPr lang="ko-KR" altLang="en-US" sz="1200" b="1" dirty="0"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3B15BA-16B2-4745-A332-7DF768A25CF7}"/>
              </a:ext>
            </a:extLst>
          </p:cNvPr>
          <p:cNvSpPr txBox="1"/>
          <p:nvPr/>
        </p:nvSpPr>
        <p:spPr>
          <a:xfrm>
            <a:off x="379186" y="356561"/>
            <a:ext cx="1522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2.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프로젝트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D56EEC-70F6-4C47-BEB5-13B026298673}"/>
              </a:ext>
            </a:extLst>
          </p:cNvPr>
          <p:cNvSpPr txBox="1"/>
          <p:nvPr/>
        </p:nvSpPr>
        <p:spPr>
          <a:xfrm>
            <a:off x="0" y="2995512"/>
            <a:ext cx="12192000" cy="1234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>
              <a:lnSpc>
                <a:spcPct val="150000"/>
              </a:lnSpc>
            </a:pPr>
            <a:r>
              <a:rPr lang="ko-KR" altLang="en-US" sz="5400" b="1" dirty="0" err="1">
                <a:highlight>
                  <a:srgbClr val="FD7804"/>
                </a:highlight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알바천국</a:t>
            </a:r>
            <a:r>
              <a:rPr lang="en-US" altLang="ko-KR" sz="5400" b="1" dirty="0">
                <a:highlight>
                  <a:srgbClr val="FD7804"/>
                </a:highlight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,</a:t>
            </a:r>
            <a:r>
              <a:rPr lang="ko-KR" altLang="en-US" sz="5400" b="1" dirty="0">
                <a:highlight>
                  <a:srgbClr val="FD7804"/>
                </a:highlight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 </a:t>
            </a:r>
            <a:r>
              <a:rPr lang="ko-KR" altLang="en-US" sz="5400" b="1" dirty="0" err="1">
                <a:highlight>
                  <a:srgbClr val="FD7804"/>
                </a:highlight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알바몬이랑</a:t>
            </a:r>
            <a:r>
              <a:rPr lang="ko-KR" altLang="en-US" sz="5400" b="1" dirty="0">
                <a:highlight>
                  <a:srgbClr val="FD7804"/>
                </a:highlight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 </a:t>
            </a:r>
            <a:r>
              <a:rPr lang="ko-KR" altLang="en-US" sz="5400" b="1" dirty="0" err="1">
                <a:highlight>
                  <a:srgbClr val="FD7804"/>
                </a:highlight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다를게</a:t>
            </a:r>
            <a:r>
              <a:rPr lang="ko-KR" altLang="en-US" sz="5400" b="1" dirty="0">
                <a:highlight>
                  <a:srgbClr val="FD7804"/>
                </a:highlight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 뭐에요</a:t>
            </a:r>
            <a:r>
              <a:rPr lang="en-US" altLang="ko-KR" sz="5400" b="1" dirty="0">
                <a:highlight>
                  <a:srgbClr val="FD7804"/>
                </a:highlight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128330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밤하늘이(가) 표시된 사진&#10;&#10;자동 생성된 설명">
            <a:extLst>
              <a:ext uri="{FF2B5EF4-FFF2-40B4-BE49-F238E27FC236}">
                <a16:creationId xmlns:a16="http://schemas.microsoft.com/office/drawing/2014/main" id="{7C136C37-E2E1-4FD0-98D2-6DAC28C85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004" y="187631"/>
            <a:ext cx="963896" cy="32776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9F4500F-60EC-4821-9546-47C30D90CE56}"/>
              </a:ext>
            </a:extLst>
          </p:cNvPr>
          <p:cNvCxnSpPr>
            <a:cxnSpLocks/>
          </p:cNvCxnSpPr>
          <p:nvPr/>
        </p:nvCxnSpPr>
        <p:spPr>
          <a:xfrm>
            <a:off x="379186" y="651788"/>
            <a:ext cx="11520714" cy="0"/>
          </a:xfrm>
          <a:prstGeom prst="line">
            <a:avLst/>
          </a:prstGeom>
          <a:ln w="19050">
            <a:solidFill>
              <a:srgbClr val="FD780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01150C-CD8F-4FB8-A899-B712D71D2612}"/>
              </a:ext>
            </a:extLst>
          </p:cNvPr>
          <p:cNvSpPr txBox="1"/>
          <p:nvPr/>
        </p:nvSpPr>
        <p:spPr>
          <a:xfrm>
            <a:off x="379186" y="2157057"/>
            <a:ext cx="9376682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구인 구직 서비스와 사용자 타겟이 다른</a:t>
            </a:r>
            <a:r>
              <a:rPr lang="en-US" altLang="ko-KR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‘</a:t>
            </a:r>
            <a:r>
              <a:rPr lang="ko-KR" altLang="en-US" sz="2000" dirty="0" err="1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핸즈</a:t>
            </a:r>
            <a:r>
              <a:rPr lang="en-US" altLang="ko-KR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‘</a:t>
            </a:r>
          </a:p>
        </p:txBody>
      </p:sp>
      <p:pic>
        <p:nvPicPr>
          <p:cNvPr id="15362" name="Picture 2" descr="알바천국">
            <a:extLst>
              <a:ext uri="{FF2B5EF4-FFF2-40B4-BE49-F238E27FC236}">
                <a16:creationId xmlns:a16="http://schemas.microsoft.com/office/drawing/2014/main" id="{F16F7756-649E-4A23-B73D-D6785114A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2" y="3035300"/>
            <a:ext cx="5829297" cy="228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lbamon.com down or not working properly? Check the status of albamon.com  with Uptime.com | Uptime.com">
            <a:extLst>
              <a:ext uri="{FF2B5EF4-FFF2-40B4-BE49-F238E27FC236}">
                <a16:creationId xmlns:a16="http://schemas.microsoft.com/office/drawing/2014/main" id="{C7850E67-D983-441B-998E-68E669D14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90812"/>
            <a:ext cx="5134425" cy="269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ACC702-367C-7D4A-ACFD-CB32CF94BD19}"/>
              </a:ext>
            </a:extLst>
          </p:cNvPr>
          <p:cNvSpPr txBox="1"/>
          <p:nvPr/>
        </p:nvSpPr>
        <p:spPr>
          <a:xfrm>
            <a:off x="379186" y="356561"/>
            <a:ext cx="1522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2.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프로젝트 소개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067CF3-38F0-2B4A-8054-F2426CA08445}"/>
              </a:ext>
            </a:extLst>
          </p:cNvPr>
          <p:cNvSpPr txBox="1"/>
          <p:nvPr/>
        </p:nvSpPr>
        <p:spPr>
          <a:xfrm>
            <a:off x="379186" y="719244"/>
            <a:ext cx="1522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2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2-3. </a:t>
            </a:r>
            <a:r>
              <a:rPr lang="ko-KR" altLang="en-US" sz="1200" b="1" dirty="0" err="1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차별점</a:t>
            </a:r>
            <a:endParaRPr lang="ko-KR" altLang="en-US" sz="1200" b="1" dirty="0"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033043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밤하늘이(가) 표시된 사진&#10;&#10;자동 생성된 설명">
            <a:extLst>
              <a:ext uri="{FF2B5EF4-FFF2-40B4-BE49-F238E27FC236}">
                <a16:creationId xmlns:a16="http://schemas.microsoft.com/office/drawing/2014/main" id="{7C136C37-E2E1-4FD0-98D2-6DAC28C85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004" y="187631"/>
            <a:ext cx="963896" cy="32776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9F4500F-60EC-4821-9546-47C30D90CE56}"/>
              </a:ext>
            </a:extLst>
          </p:cNvPr>
          <p:cNvCxnSpPr>
            <a:cxnSpLocks/>
          </p:cNvCxnSpPr>
          <p:nvPr/>
        </p:nvCxnSpPr>
        <p:spPr>
          <a:xfrm>
            <a:off x="379186" y="651788"/>
            <a:ext cx="11520714" cy="0"/>
          </a:xfrm>
          <a:prstGeom prst="line">
            <a:avLst/>
          </a:prstGeom>
          <a:ln w="19050">
            <a:solidFill>
              <a:srgbClr val="FD780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01150C-CD8F-4FB8-A899-B712D71D2612}"/>
              </a:ext>
            </a:extLst>
          </p:cNvPr>
          <p:cNvSpPr txBox="1"/>
          <p:nvPr/>
        </p:nvSpPr>
        <p:spPr>
          <a:xfrm>
            <a:off x="511196" y="935501"/>
            <a:ext cx="9376682" cy="1947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r">
              <a:lnSpc>
                <a:spcPct val="150000"/>
              </a:lnSpc>
            </a:pPr>
            <a:r>
              <a:rPr lang="en-US" altLang="ko-KR" sz="8800" dirty="0">
                <a:latin typeface="Helvetica" pitchFamily="2" charset="0"/>
                <a:ea typeface="Apple SD Gothic Neo Medium" panose="02000300000000000000" pitchFamily="2" charset="-127"/>
              </a:rPr>
              <a:t>B2C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5EBBB5-B27F-9249-B024-FF41A4A166F5}"/>
              </a:ext>
            </a:extLst>
          </p:cNvPr>
          <p:cNvSpPr txBox="1"/>
          <p:nvPr/>
        </p:nvSpPr>
        <p:spPr>
          <a:xfrm>
            <a:off x="2777330" y="4824442"/>
            <a:ext cx="1219200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>
              <a:lnSpc>
                <a:spcPct val="150000"/>
              </a:lnSpc>
            </a:pPr>
            <a:r>
              <a:rPr lang="ko-KR" altLang="en-US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사용자 </a:t>
            </a:r>
            <a:r>
              <a:rPr lang="en-US" altLang="ko-KR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–</a:t>
            </a:r>
            <a:r>
              <a:rPr lang="ko-KR" altLang="en-US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사용자 간 거래</a:t>
            </a:r>
            <a:endParaRPr lang="en-US" altLang="ko-KR" sz="20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pic>
        <p:nvPicPr>
          <p:cNvPr id="13" name="그림 12" descr="밤하늘이(가) 표시된 사진&#10;&#10;자동 생성된 설명">
            <a:extLst>
              <a:ext uri="{FF2B5EF4-FFF2-40B4-BE49-F238E27FC236}">
                <a16:creationId xmlns:a16="http://schemas.microsoft.com/office/drawing/2014/main" id="{446836BB-AE10-F843-A23F-89BF6AD5CB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081" y="4531085"/>
            <a:ext cx="5388163" cy="18321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04C93B-CADC-3647-AB73-2E141E5B62AD}"/>
              </a:ext>
            </a:extLst>
          </p:cNvPr>
          <p:cNvSpPr txBox="1"/>
          <p:nvPr/>
        </p:nvSpPr>
        <p:spPr>
          <a:xfrm>
            <a:off x="2630955" y="1104827"/>
            <a:ext cx="1219200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>
              <a:lnSpc>
                <a:spcPct val="150000"/>
              </a:lnSpc>
            </a:pPr>
            <a:r>
              <a:rPr lang="ko-KR" altLang="en-US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기업 </a:t>
            </a:r>
            <a:r>
              <a:rPr lang="en-US" altLang="ko-KR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–</a:t>
            </a:r>
            <a:r>
              <a:rPr lang="ko-KR" altLang="en-US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사용자 간 거래</a:t>
            </a:r>
            <a:endParaRPr lang="en-US" altLang="ko-KR" sz="20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pic>
        <p:nvPicPr>
          <p:cNvPr id="15" name="Picture 2" descr="알바천국">
            <a:extLst>
              <a:ext uri="{FF2B5EF4-FFF2-40B4-BE49-F238E27FC236}">
                <a16:creationId xmlns:a16="http://schemas.microsoft.com/office/drawing/2014/main" id="{04420098-14AC-B649-8C93-54F4B680E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506" y="1511110"/>
            <a:ext cx="3164657" cy="12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albamon.com down or not working properly? Check the status of albamon.com  with Uptime.com | Uptime.com">
            <a:extLst>
              <a:ext uri="{FF2B5EF4-FFF2-40B4-BE49-F238E27FC236}">
                <a16:creationId xmlns:a16="http://schemas.microsoft.com/office/drawing/2014/main" id="{87CBC845-02A6-9747-8ACF-DBD02361E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163" y="1301545"/>
            <a:ext cx="2787419" cy="146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FF2F7DC-5015-AF4C-8755-277F8791B1DC}"/>
              </a:ext>
            </a:extLst>
          </p:cNvPr>
          <p:cNvSpPr txBox="1"/>
          <p:nvPr/>
        </p:nvSpPr>
        <p:spPr>
          <a:xfrm>
            <a:off x="7036157" y="4649892"/>
            <a:ext cx="2939741" cy="1927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r">
              <a:lnSpc>
                <a:spcPct val="150000"/>
              </a:lnSpc>
            </a:pPr>
            <a:r>
              <a:rPr lang="en-US" altLang="ko-KR" sz="8800" dirty="0">
                <a:latin typeface="Helvetica" pitchFamily="2" charset="0"/>
                <a:ea typeface="Apple SD Gothic Neo Medium" panose="02000300000000000000" pitchFamily="2" charset="-127"/>
              </a:rPr>
              <a:t> C2C</a:t>
            </a:r>
          </a:p>
        </p:txBody>
      </p:sp>
      <p:cxnSp>
        <p:nvCxnSpPr>
          <p:cNvPr id="19" name="직선 연결선 8">
            <a:extLst>
              <a:ext uri="{FF2B5EF4-FFF2-40B4-BE49-F238E27FC236}">
                <a16:creationId xmlns:a16="http://schemas.microsoft.com/office/drawing/2014/main" id="{7A06F210-7D05-1140-BD9E-A8936E47A361}"/>
              </a:ext>
            </a:extLst>
          </p:cNvPr>
          <p:cNvCxnSpPr>
            <a:cxnSpLocks/>
          </p:cNvCxnSpPr>
          <p:nvPr/>
        </p:nvCxnSpPr>
        <p:spPr>
          <a:xfrm>
            <a:off x="3692861" y="2898715"/>
            <a:ext cx="0" cy="1377562"/>
          </a:xfrm>
          <a:prstGeom prst="line">
            <a:avLst/>
          </a:prstGeom>
          <a:ln w="165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8">
            <a:extLst>
              <a:ext uri="{FF2B5EF4-FFF2-40B4-BE49-F238E27FC236}">
                <a16:creationId xmlns:a16="http://schemas.microsoft.com/office/drawing/2014/main" id="{98A05569-ECEC-DF46-8FBD-2AAC9684F93C}"/>
              </a:ext>
            </a:extLst>
          </p:cNvPr>
          <p:cNvCxnSpPr>
            <a:cxnSpLocks/>
          </p:cNvCxnSpPr>
          <p:nvPr/>
        </p:nvCxnSpPr>
        <p:spPr>
          <a:xfrm>
            <a:off x="4090571" y="2898715"/>
            <a:ext cx="0" cy="1377562"/>
          </a:xfrm>
          <a:prstGeom prst="line">
            <a:avLst/>
          </a:prstGeom>
          <a:ln w="165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8">
            <a:extLst>
              <a:ext uri="{FF2B5EF4-FFF2-40B4-BE49-F238E27FC236}">
                <a16:creationId xmlns:a16="http://schemas.microsoft.com/office/drawing/2014/main" id="{BC986A6F-0DF4-B546-AF97-FE79AF2456A5}"/>
              </a:ext>
            </a:extLst>
          </p:cNvPr>
          <p:cNvCxnSpPr>
            <a:cxnSpLocks/>
          </p:cNvCxnSpPr>
          <p:nvPr/>
        </p:nvCxnSpPr>
        <p:spPr>
          <a:xfrm flipH="1">
            <a:off x="3390802" y="3262109"/>
            <a:ext cx="1020994" cy="650774"/>
          </a:xfrm>
          <a:prstGeom prst="line">
            <a:avLst/>
          </a:prstGeom>
          <a:ln w="165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2E983B-2BB2-2B4E-8D34-CDDF2C0B6E63}"/>
              </a:ext>
            </a:extLst>
          </p:cNvPr>
          <p:cNvSpPr txBox="1"/>
          <p:nvPr/>
        </p:nvSpPr>
        <p:spPr>
          <a:xfrm>
            <a:off x="379186" y="356561"/>
            <a:ext cx="1522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2.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프로젝트 소개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CD9242-37E5-B249-A8B7-24275AFFBA0A}"/>
              </a:ext>
            </a:extLst>
          </p:cNvPr>
          <p:cNvSpPr txBox="1"/>
          <p:nvPr/>
        </p:nvSpPr>
        <p:spPr>
          <a:xfrm>
            <a:off x="379186" y="719244"/>
            <a:ext cx="1522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2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2-3. </a:t>
            </a:r>
            <a:r>
              <a:rPr lang="ko-KR" altLang="en-US" sz="1200" b="1" dirty="0" err="1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차별점</a:t>
            </a:r>
            <a:endParaRPr lang="ko-KR" altLang="en-US" sz="1200" b="1" dirty="0"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914318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밤하늘이(가) 표시된 사진&#10;&#10;자동 생성된 설명">
            <a:extLst>
              <a:ext uri="{FF2B5EF4-FFF2-40B4-BE49-F238E27FC236}">
                <a16:creationId xmlns:a16="http://schemas.microsoft.com/office/drawing/2014/main" id="{7C136C37-E2E1-4FD0-98D2-6DAC28C85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004" y="187631"/>
            <a:ext cx="963896" cy="32776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9F4500F-60EC-4821-9546-47C30D90CE56}"/>
              </a:ext>
            </a:extLst>
          </p:cNvPr>
          <p:cNvCxnSpPr>
            <a:cxnSpLocks/>
          </p:cNvCxnSpPr>
          <p:nvPr/>
        </p:nvCxnSpPr>
        <p:spPr>
          <a:xfrm>
            <a:off x="379186" y="651788"/>
            <a:ext cx="11520714" cy="0"/>
          </a:xfrm>
          <a:prstGeom prst="line">
            <a:avLst/>
          </a:prstGeom>
          <a:ln w="19050">
            <a:solidFill>
              <a:srgbClr val="FD780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D56EEC-70F6-4C47-BEB5-13B026298673}"/>
              </a:ext>
            </a:extLst>
          </p:cNvPr>
          <p:cNvSpPr txBox="1"/>
          <p:nvPr/>
        </p:nvSpPr>
        <p:spPr>
          <a:xfrm>
            <a:off x="0" y="3168040"/>
            <a:ext cx="12192000" cy="1150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>
              <a:lnSpc>
                <a:spcPct val="150000"/>
              </a:lnSpc>
            </a:pPr>
            <a:r>
              <a:rPr lang="ko-KR" altLang="en-US" sz="5000" b="1" dirty="0" err="1">
                <a:highlight>
                  <a:srgbClr val="FD7804"/>
                </a:highlight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크몽</a:t>
            </a:r>
            <a:r>
              <a:rPr lang="en-US" altLang="ko-KR" sz="5000" b="1" dirty="0">
                <a:highlight>
                  <a:srgbClr val="FD7804"/>
                </a:highlight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,</a:t>
            </a:r>
            <a:r>
              <a:rPr lang="ko-KR" altLang="en-US" sz="5000" b="1" dirty="0">
                <a:highlight>
                  <a:srgbClr val="FD7804"/>
                </a:highlight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 숨고 같은 </a:t>
            </a:r>
            <a:r>
              <a:rPr lang="ko-KR" altLang="en-US" sz="5000" b="1" dirty="0" err="1">
                <a:highlight>
                  <a:srgbClr val="FD7804"/>
                </a:highlight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재능마켓이</a:t>
            </a:r>
            <a:r>
              <a:rPr lang="ko-KR" altLang="en-US" sz="5000" b="1" dirty="0">
                <a:highlight>
                  <a:srgbClr val="FD7804"/>
                </a:highlight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 이미 있지 않나요</a:t>
            </a:r>
            <a:r>
              <a:rPr lang="en-US" altLang="ko-KR" sz="5000" b="1" dirty="0">
                <a:highlight>
                  <a:srgbClr val="FD7804"/>
                </a:highlight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C729A3-8ABA-A546-9552-B1DDEEB73322}"/>
              </a:ext>
            </a:extLst>
          </p:cNvPr>
          <p:cNvSpPr txBox="1"/>
          <p:nvPr/>
        </p:nvSpPr>
        <p:spPr>
          <a:xfrm>
            <a:off x="379186" y="356561"/>
            <a:ext cx="1522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2.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프로젝트 소개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6342C0-F366-4B45-876F-5C3F098C1EC8}"/>
              </a:ext>
            </a:extLst>
          </p:cNvPr>
          <p:cNvSpPr txBox="1"/>
          <p:nvPr/>
        </p:nvSpPr>
        <p:spPr>
          <a:xfrm>
            <a:off x="379186" y="719244"/>
            <a:ext cx="1522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2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2-3. </a:t>
            </a:r>
            <a:r>
              <a:rPr lang="ko-KR" altLang="en-US" sz="1200" b="1" dirty="0" err="1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차별점</a:t>
            </a:r>
            <a:endParaRPr lang="ko-KR" altLang="en-US" sz="1200" b="1" dirty="0"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952083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밤하늘이(가) 표시된 사진&#10;&#10;자동 생성된 설명">
            <a:extLst>
              <a:ext uri="{FF2B5EF4-FFF2-40B4-BE49-F238E27FC236}">
                <a16:creationId xmlns:a16="http://schemas.microsoft.com/office/drawing/2014/main" id="{7C136C37-E2E1-4FD0-98D2-6DAC28C85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004" y="187631"/>
            <a:ext cx="963896" cy="32776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9F4500F-60EC-4821-9546-47C30D90CE56}"/>
              </a:ext>
            </a:extLst>
          </p:cNvPr>
          <p:cNvCxnSpPr>
            <a:cxnSpLocks/>
          </p:cNvCxnSpPr>
          <p:nvPr/>
        </p:nvCxnSpPr>
        <p:spPr>
          <a:xfrm>
            <a:off x="379186" y="651788"/>
            <a:ext cx="11520714" cy="0"/>
          </a:xfrm>
          <a:prstGeom prst="line">
            <a:avLst/>
          </a:prstGeom>
          <a:ln w="19050">
            <a:solidFill>
              <a:srgbClr val="FD780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170" name="Picture 2" descr="숨고: 숨은고수 - 370만명이 선택한 생활서비스 고수 매칭">
            <a:extLst>
              <a:ext uri="{FF2B5EF4-FFF2-40B4-BE49-F238E27FC236}">
                <a16:creationId xmlns:a16="http://schemas.microsoft.com/office/drawing/2014/main" id="{455C4281-A412-40B2-A02C-B2C6F5AF5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258" y="2789922"/>
            <a:ext cx="5166942" cy="271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프리랜서마켓 No.1 크몽 | 디자인, IT·프로그래밍, 마케팅,번역·통역, 경영진단, 법률 및 취업 관련 전문가들을 만나보세요">
            <a:extLst>
              <a:ext uri="{FF2B5EF4-FFF2-40B4-BE49-F238E27FC236}">
                <a16:creationId xmlns:a16="http://schemas.microsoft.com/office/drawing/2014/main" id="{06A7DD41-DF26-4389-B46D-30167CFBF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77" y="2789922"/>
            <a:ext cx="5202329" cy="271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501150C-CD8F-4FB8-A899-B712D71D2612}"/>
              </a:ext>
            </a:extLst>
          </p:cNvPr>
          <p:cNvSpPr txBox="1"/>
          <p:nvPr/>
        </p:nvSpPr>
        <p:spPr>
          <a:xfrm>
            <a:off x="511277" y="1561887"/>
            <a:ext cx="9376682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기존 재능 마켓 서비스는 전문성을 필요로 하는 프리랜서 마켓의 역할이 강함</a:t>
            </a:r>
            <a:r>
              <a:rPr lang="en-US" altLang="ko-KR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41AF61-AD19-AC4B-B992-FA4F343E77F8}"/>
              </a:ext>
            </a:extLst>
          </p:cNvPr>
          <p:cNvSpPr txBox="1"/>
          <p:nvPr/>
        </p:nvSpPr>
        <p:spPr>
          <a:xfrm>
            <a:off x="379186" y="356561"/>
            <a:ext cx="1522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2.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프로젝트 소개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E8D147-7F32-FB47-B242-3094EAAC424F}"/>
              </a:ext>
            </a:extLst>
          </p:cNvPr>
          <p:cNvSpPr txBox="1"/>
          <p:nvPr/>
        </p:nvSpPr>
        <p:spPr>
          <a:xfrm>
            <a:off x="379186" y="719244"/>
            <a:ext cx="1522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2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2-3. </a:t>
            </a:r>
            <a:r>
              <a:rPr lang="ko-KR" altLang="en-US" sz="1200" b="1" dirty="0" err="1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차별점</a:t>
            </a:r>
            <a:endParaRPr lang="ko-KR" altLang="en-US" sz="1200" b="1" dirty="0"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324511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78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FF3E161D-44FB-6C4A-B1A0-99EA0A276537}"/>
              </a:ext>
            </a:extLst>
          </p:cNvPr>
          <p:cNvCxnSpPr/>
          <p:nvPr/>
        </p:nvCxnSpPr>
        <p:spPr>
          <a:xfrm>
            <a:off x="7772400" y="0"/>
            <a:ext cx="0" cy="68580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9BEA9B4-684E-4977-9E1D-3C8BDBD3DC48}"/>
              </a:ext>
            </a:extLst>
          </p:cNvPr>
          <p:cNvCxnSpPr>
            <a:cxnSpLocks/>
          </p:cNvCxnSpPr>
          <p:nvPr/>
        </p:nvCxnSpPr>
        <p:spPr>
          <a:xfrm>
            <a:off x="610904" y="652446"/>
            <a:ext cx="27809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A15FB54-6C5B-49D5-8FC6-DA20A56CCB30}"/>
              </a:ext>
            </a:extLst>
          </p:cNvPr>
          <p:cNvSpPr txBox="1"/>
          <p:nvPr/>
        </p:nvSpPr>
        <p:spPr>
          <a:xfrm>
            <a:off x="534704" y="353076"/>
            <a:ext cx="862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400" b="1" dirty="0">
                <a:solidFill>
                  <a:schemeClr val="bg1"/>
                </a:solidFill>
                <a:latin typeface="Apple SD Gothic Neo Heavy" panose="02000300000000000000" pitchFamily="2" charset="-127"/>
                <a:ea typeface="Apple SD Gothic Neo Heavy" panose="02000300000000000000" pitchFamily="2" charset="-127"/>
              </a:rPr>
              <a:t>INDEX</a:t>
            </a:r>
            <a:endParaRPr lang="ko-KR" altLang="en-US" sz="1400" b="1" dirty="0">
              <a:solidFill>
                <a:schemeClr val="bg1"/>
              </a:solidFill>
              <a:latin typeface="Apple SD Gothic Neo Heavy" panose="02000300000000000000" pitchFamily="2" charset="-127"/>
              <a:ea typeface="Apple SD Gothic Neo Heavy" panose="02000300000000000000" pitchFamily="2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1E38130-B4D4-B245-B5C3-C51D758F5215}"/>
              </a:ext>
            </a:extLst>
          </p:cNvPr>
          <p:cNvSpPr/>
          <p:nvPr/>
        </p:nvSpPr>
        <p:spPr>
          <a:xfrm>
            <a:off x="7715250" y="1536888"/>
            <a:ext cx="114300" cy="114300"/>
          </a:xfrm>
          <a:prstGeom prst="ellipse">
            <a:avLst/>
          </a:prstGeom>
          <a:solidFill>
            <a:srgbClr val="FD7804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A172748-42F7-554A-B7E7-F443A66A1556}"/>
              </a:ext>
            </a:extLst>
          </p:cNvPr>
          <p:cNvGrpSpPr/>
          <p:nvPr/>
        </p:nvGrpSpPr>
        <p:grpSpPr>
          <a:xfrm>
            <a:off x="7958490" y="1239291"/>
            <a:ext cx="3075270" cy="1015663"/>
            <a:chOff x="7958490" y="1239291"/>
            <a:chExt cx="3075270" cy="10156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5509E5-F76E-45CF-91CF-4FF88F679BF0}"/>
                </a:ext>
              </a:extLst>
            </p:cNvPr>
            <p:cNvSpPr txBox="1"/>
            <p:nvPr/>
          </p:nvSpPr>
          <p:spPr>
            <a:xfrm>
              <a:off x="8679856" y="1651188"/>
              <a:ext cx="23386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ko-KR" altLang="en-US" sz="2800" b="1" dirty="0">
                  <a:solidFill>
                    <a:schemeClr val="bg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기획 배경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AF7EABD-F644-AE44-B3FA-5B40893CDBB9}"/>
                </a:ext>
              </a:extLst>
            </p:cNvPr>
            <p:cNvSpPr txBox="1"/>
            <p:nvPr/>
          </p:nvSpPr>
          <p:spPr>
            <a:xfrm>
              <a:off x="7958490" y="1239291"/>
              <a:ext cx="101787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ko-KR" sz="6000" dirty="0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01</a:t>
              </a:r>
              <a:endParaRPr lang="ko-KR" altLang="en-US" sz="6000" b="1" dirty="0">
                <a:solidFill>
                  <a:schemeClr val="bg1"/>
                </a:solidFill>
                <a:latin typeface="HeadLineA" pitchFamily="2" charset="-127"/>
                <a:ea typeface="HeadLineA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96FE5EF-5064-BE44-9BD8-479FEA7AE158}"/>
                </a:ext>
              </a:extLst>
            </p:cNvPr>
            <p:cNvSpPr txBox="1"/>
            <p:nvPr/>
          </p:nvSpPr>
          <p:spPr>
            <a:xfrm>
              <a:off x="8695096" y="1385976"/>
              <a:ext cx="23386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ko-KR" dirty="0">
                  <a:solidFill>
                    <a:schemeClr val="bg1"/>
                  </a:solidFill>
                  <a:latin typeface="Franklin Gothic Medium" panose="020B0603020102020204" pitchFamily="34" charset="0"/>
                  <a:ea typeface="HeadLineA" pitchFamily="2" charset="-127"/>
                </a:rPr>
                <a:t>background</a:t>
              </a:r>
              <a:endParaRPr lang="ko-KR" altLang="en-US" dirty="0">
                <a:solidFill>
                  <a:schemeClr val="bg1"/>
                </a:solidFill>
                <a:latin typeface="Franklin Gothic Medium" panose="020B0603020102020204" pitchFamily="34" charset="0"/>
                <a:ea typeface="HeadLineA" pitchFamily="2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33F5590-39E0-1B47-92BB-256DB4F92751}"/>
              </a:ext>
            </a:extLst>
          </p:cNvPr>
          <p:cNvGrpSpPr/>
          <p:nvPr/>
        </p:nvGrpSpPr>
        <p:grpSpPr>
          <a:xfrm>
            <a:off x="7958490" y="4025676"/>
            <a:ext cx="3075270" cy="1015663"/>
            <a:chOff x="7958490" y="1239291"/>
            <a:chExt cx="3075270" cy="101566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AE24F60-4A03-7F48-A7BF-D63E39F273DB}"/>
                </a:ext>
              </a:extLst>
            </p:cNvPr>
            <p:cNvSpPr txBox="1"/>
            <p:nvPr/>
          </p:nvSpPr>
          <p:spPr>
            <a:xfrm>
              <a:off x="8679856" y="1651188"/>
              <a:ext cx="23386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ko-KR" altLang="en-US" sz="2800" b="1" dirty="0">
                  <a:solidFill>
                    <a:schemeClr val="bg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팀 소개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F5909EB-F1E4-3546-A5F3-FAD6CC49E28D}"/>
                </a:ext>
              </a:extLst>
            </p:cNvPr>
            <p:cNvSpPr txBox="1"/>
            <p:nvPr/>
          </p:nvSpPr>
          <p:spPr>
            <a:xfrm>
              <a:off x="7958490" y="1239291"/>
              <a:ext cx="101787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ko-KR" sz="6000" dirty="0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03</a:t>
              </a:r>
              <a:endParaRPr lang="ko-KR" altLang="en-US" sz="6000" b="1" dirty="0">
                <a:solidFill>
                  <a:schemeClr val="bg1"/>
                </a:solidFill>
                <a:latin typeface="HeadLineA" pitchFamily="2" charset="-127"/>
                <a:ea typeface="HeadLineA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7200160-0606-1742-A8F1-201146161147}"/>
                </a:ext>
              </a:extLst>
            </p:cNvPr>
            <p:cNvSpPr txBox="1"/>
            <p:nvPr/>
          </p:nvSpPr>
          <p:spPr>
            <a:xfrm>
              <a:off x="8695096" y="1385976"/>
              <a:ext cx="23386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ko-KR" dirty="0">
                  <a:solidFill>
                    <a:schemeClr val="bg1"/>
                  </a:solidFill>
                  <a:latin typeface="Franklin Gothic Medium" panose="020B0603020102020204" pitchFamily="34" charset="0"/>
                  <a:ea typeface="HeadLineA" pitchFamily="2" charset="-127"/>
                </a:rPr>
                <a:t>Team</a:t>
              </a:r>
              <a:endParaRPr lang="ko-KR" altLang="en-US" dirty="0">
                <a:solidFill>
                  <a:schemeClr val="bg1"/>
                </a:solidFill>
                <a:latin typeface="Franklin Gothic Medium" panose="020B0603020102020204" pitchFamily="34" charset="0"/>
                <a:ea typeface="HeadLineA" pitchFamily="2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6F3F06E-22B0-8A4E-A5AE-0DA34079656B}"/>
              </a:ext>
            </a:extLst>
          </p:cNvPr>
          <p:cNvGrpSpPr/>
          <p:nvPr/>
        </p:nvGrpSpPr>
        <p:grpSpPr>
          <a:xfrm>
            <a:off x="4443623" y="2657177"/>
            <a:ext cx="3385927" cy="1015663"/>
            <a:chOff x="8328266" y="1247476"/>
            <a:chExt cx="3385927" cy="101566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C720AF4-8AB7-2C45-B051-F5E0392CD5CD}"/>
                </a:ext>
              </a:extLst>
            </p:cNvPr>
            <p:cNvSpPr txBox="1"/>
            <p:nvPr/>
          </p:nvSpPr>
          <p:spPr>
            <a:xfrm>
              <a:off x="8328266" y="1651188"/>
              <a:ext cx="24171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r"/>
              <a:r>
                <a:rPr lang="ko-KR" altLang="en-US" sz="2800" b="1" dirty="0">
                  <a:solidFill>
                    <a:schemeClr val="bg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프로젝트 소개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ABF30BE-6ABC-734F-980B-41AAD31A2FA0}"/>
                </a:ext>
              </a:extLst>
            </p:cNvPr>
            <p:cNvSpPr txBox="1"/>
            <p:nvPr/>
          </p:nvSpPr>
          <p:spPr>
            <a:xfrm>
              <a:off x="10696323" y="1247476"/>
              <a:ext cx="101787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ko-KR" sz="6000" dirty="0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02</a:t>
              </a:r>
              <a:endParaRPr lang="ko-KR" altLang="en-US" sz="6000" b="1" dirty="0">
                <a:solidFill>
                  <a:schemeClr val="bg1"/>
                </a:solidFill>
                <a:latin typeface="HeadLineA" pitchFamily="2" charset="-127"/>
                <a:ea typeface="HeadLineA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691F55-F29D-EC46-A32D-A4B3C0F3F581}"/>
                </a:ext>
              </a:extLst>
            </p:cNvPr>
            <p:cNvSpPr txBox="1"/>
            <p:nvPr/>
          </p:nvSpPr>
          <p:spPr>
            <a:xfrm>
              <a:off x="8695096" y="1385976"/>
              <a:ext cx="20503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r"/>
              <a:r>
                <a:rPr lang="en-US" altLang="ko-KR" dirty="0">
                  <a:solidFill>
                    <a:schemeClr val="bg1"/>
                  </a:solidFill>
                  <a:latin typeface="Franklin Gothic Medium" panose="020B0603020102020204" pitchFamily="34" charset="0"/>
                  <a:ea typeface="HeadLineA" pitchFamily="2" charset="-127"/>
                </a:rPr>
                <a:t>Overview</a:t>
              </a:r>
              <a:endParaRPr lang="ko-KR" altLang="en-US" dirty="0">
                <a:solidFill>
                  <a:schemeClr val="bg1"/>
                </a:solidFill>
                <a:latin typeface="Franklin Gothic Medium" panose="020B0603020102020204" pitchFamily="34" charset="0"/>
                <a:ea typeface="HeadLineA" pitchFamily="2" charset="-127"/>
              </a:endParaRPr>
            </a:p>
          </p:txBody>
        </p:sp>
      </p:grpSp>
      <p:sp>
        <p:nvSpPr>
          <p:cNvPr id="39" name="타원 38">
            <a:extLst>
              <a:ext uri="{FF2B5EF4-FFF2-40B4-BE49-F238E27FC236}">
                <a16:creationId xmlns:a16="http://schemas.microsoft.com/office/drawing/2014/main" id="{C5D94C81-31CE-9D49-BC11-E2834AB26A95}"/>
              </a:ext>
            </a:extLst>
          </p:cNvPr>
          <p:cNvSpPr/>
          <p:nvPr/>
        </p:nvSpPr>
        <p:spPr>
          <a:xfrm>
            <a:off x="7715250" y="2917438"/>
            <a:ext cx="114300" cy="114300"/>
          </a:xfrm>
          <a:prstGeom prst="ellipse">
            <a:avLst/>
          </a:prstGeom>
          <a:solidFill>
            <a:srgbClr val="FD7804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61D26D57-041A-A54F-BB16-A02CB72E7489}"/>
              </a:ext>
            </a:extLst>
          </p:cNvPr>
          <p:cNvSpPr/>
          <p:nvPr/>
        </p:nvSpPr>
        <p:spPr>
          <a:xfrm>
            <a:off x="7722570" y="4313926"/>
            <a:ext cx="114300" cy="114300"/>
          </a:xfrm>
          <a:prstGeom prst="ellipse">
            <a:avLst/>
          </a:prstGeom>
          <a:solidFill>
            <a:srgbClr val="FD7804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C0AF21-0F64-3E4B-9CE8-9F66DE4D5514}"/>
              </a:ext>
            </a:extLst>
          </p:cNvPr>
          <p:cNvGrpSpPr/>
          <p:nvPr/>
        </p:nvGrpSpPr>
        <p:grpSpPr>
          <a:xfrm>
            <a:off x="4453295" y="5341196"/>
            <a:ext cx="3385927" cy="1015663"/>
            <a:chOff x="8328266" y="1247476"/>
            <a:chExt cx="3385927" cy="101566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107592E-AF01-E54A-ABF4-53F4A02496D6}"/>
                </a:ext>
              </a:extLst>
            </p:cNvPr>
            <p:cNvSpPr txBox="1"/>
            <p:nvPr/>
          </p:nvSpPr>
          <p:spPr>
            <a:xfrm>
              <a:off x="8328266" y="1651188"/>
              <a:ext cx="24171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r"/>
              <a:r>
                <a:rPr lang="ko-KR" altLang="en-US" sz="2800" b="1" dirty="0">
                  <a:solidFill>
                    <a:schemeClr val="bg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질의 응답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2C32012-96BE-A84A-AF03-4FDAFFC4ED57}"/>
                </a:ext>
              </a:extLst>
            </p:cNvPr>
            <p:cNvSpPr txBox="1"/>
            <p:nvPr/>
          </p:nvSpPr>
          <p:spPr>
            <a:xfrm>
              <a:off x="10696323" y="1247476"/>
              <a:ext cx="101787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ko-KR" sz="6000" dirty="0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04</a:t>
              </a:r>
              <a:endParaRPr lang="ko-KR" altLang="en-US" sz="6000" b="1" dirty="0">
                <a:solidFill>
                  <a:schemeClr val="bg1"/>
                </a:solidFill>
                <a:latin typeface="HeadLineA" pitchFamily="2" charset="-127"/>
                <a:ea typeface="HeadLineA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D661712-B57D-3341-9D89-391814038893}"/>
                </a:ext>
              </a:extLst>
            </p:cNvPr>
            <p:cNvSpPr txBox="1"/>
            <p:nvPr/>
          </p:nvSpPr>
          <p:spPr>
            <a:xfrm>
              <a:off x="8695096" y="1385976"/>
              <a:ext cx="20503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r"/>
              <a:r>
                <a:rPr lang="en-US" altLang="ko-KR" dirty="0">
                  <a:solidFill>
                    <a:schemeClr val="bg1"/>
                  </a:solidFill>
                  <a:latin typeface="Franklin Gothic Medium" panose="020B0603020102020204" pitchFamily="34" charset="0"/>
                  <a:ea typeface="HeadLineA" pitchFamily="2" charset="-127"/>
                </a:rPr>
                <a:t>Q&amp;A</a:t>
              </a:r>
              <a:endParaRPr lang="ko-KR" altLang="en-US" dirty="0">
                <a:solidFill>
                  <a:schemeClr val="bg1"/>
                </a:solidFill>
                <a:latin typeface="Franklin Gothic Medium" panose="020B0603020102020204" pitchFamily="34" charset="0"/>
                <a:ea typeface="HeadLineA" pitchFamily="2" charset="-127"/>
              </a:endParaRPr>
            </a:p>
          </p:txBody>
        </p:sp>
      </p:grpSp>
      <p:sp>
        <p:nvSpPr>
          <p:cNvPr id="45" name="타원 44">
            <a:extLst>
              <a:ext uri="{FF2B5EF4-FFF2-40B4-BE49-F238E27FC236}">
                <a16:creationId xmlns:a16="http://schemas.microsoft.com/office/drawing/2014/main" id="{A20F1F77-DB17-CB41-8814-F840B9D618A6}"/>
              </a:ext>
            </a:extLst>
          </p:cNvPr>
          <p:cNvSpPr/>
          <p:nvPr/>
        </p:nvSpPr>
        <p:spPr>
          <a:xfrm>
            <a:off x="7724922" y="5655244"/>
            <a:ext cx="114300" cy="114300"/>
          </a:xfrm>
          <a:prstGeom prst="ellipse">
            <a:avLst/>
          </a:prstGeom>
          <a:solidFill>
            <a:srgbClr val="FD7804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7506949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밤하늘이(가) 표시된 사진&#10;&#10;자동 생성된 설명">
            <a:extLst>
              <a:ext uri="{FF2B5EF4-FFF2-40B4-BE49-F238E27FC236}">
                <a16:creationId xmlns:a16="http://schemas.microsoft.com/office/drawing/2014/main" id="{7C136C37-E2E1-4FD0-98D2-6DAC28C85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004" y="187631"/>
            <a:ext cx="963896" cy="32776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9F4500F-60EC-4821-9546-47C30D90CE56}"/>
              </a:ext>
            </a:extLst>
          </p:cNvPr>
          <p:cNvCxnSpPr>
            <a:cxnSpLocks/>
          </p:cNvCxnSpPr>
          <p:nvPr/>
        </p:nvCxnSpPr>
        <p:spPr>
          <a:xfrm>
            <a:off x="379186" y="651788"/>
            <a:ext cx="11520714" cy="0"/>
          </a:xfrm>
          <a:prstGeom prst="line">
            <a:avLst/>
          </a:prstGeom>
          <a:ln w="19050">
            <a:solidFill>
              <a:srgbClr val="FD780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그림 10" descr="밤하늘이(가) 표시된 사진&#10;&#10;자동 생성된 설명">
            <a:extLst>
              <a:ext uri="{FF2B5EF4-FFF2-40B4-BE49-F238E27FC236}">
                <a16:creationId xmlns:a16="http://schemas.microsoft.com/office/drawing/2014/main" id="{1C86230D-D68B-8B4F-B00C-EA87AB1BF8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379" y="2171367"/>
            <a:ext cx="4800328" cy="16322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57BCA4D-84EF-2E4A-955E-32D2F353E557}"/>
              </a:ext>
            </a:extLst>
          </p:cNvPr>
          <p:cNvSpPr txBox="1"/>
          <p:nvPr/>
        </p:nvSpPr>
        <p:spPr>
          <a:xfrm>
            <a:off x="2945748" y="4638430"/>
            <a:ext cx="9376682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2800" dirty="0" err="1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핸즈는</a:t>
            </a:r>
            <a:r>
              <a:rPr lang="ko-KR" altLang="en-US" sz="28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그보다 작은 일들을 대상으로 합니다</a:t>
            </a:r>
            <a:r>
              <a:rPr lang="en-US" altLang="ko-KR" sz="28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E40C40-3826-1B40-9C7B-68FF1FDFD9CA}"/>
              </a:ext>
            </a:extLst>
          </p:cNvPr>
          <p:cNvSpPr txBox="1"/>
          <p:nvPr/>
        </p:nvSpPr>
        <p:spPr>
          <a:xfrm>
            <a:off x="379186" y="356561"/>
            <a:ext cx="1522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2.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프로젝트 소개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A0B163-DFA4-B547-BCB8-CF958E06A0E2}"/>
              </a:ext>
            </a:extLst>
          </p:cNvPr>
          <p:cNvSpPr txBox="1"/>
          <p:nvPr/>
        </p:nvSpPr>
        <p:spPr>
          <a:xfrm>
            <a:off x="379186" y="719244"/>
            <a:ext cx="1522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2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2-3. </a:t>
            </a:r>
            <a:r>
              <a:rPr lang="ko-KR" altLang="en-US" sz="1200" b="1" dirty="0" err="1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차별점</a:t>
            </a:r>
            <a:endParaRPr lang="ko-KR" altLang="en-US" sz="1200" b="1" dirty="0"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2133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밤하늘이(가) 표시된 사진&#10;&#10;자동 생성된 설명">
            <a:extLst>
              <a:ext uri="{FF2B5EF4-FFF2-40B4-BE49-F238E27FC236}">
                <a16:creationId xmlns:a16="http://schemas.microsoft.com/office/drawing/2014/main" id="{7C136C37-E2E1-4FD0-98D2-6DAC28C85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004" y="187631"/>
            <a:ext cx="963896" cy="32776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9F4500F-60EC-4821-9546-47C30D90CE56}"/>
              </a:ext>
            </a:extLst>
          </p:cNvPr>
          <p:cNvCxnSpPr>
            <a:cxnSpLocks/>
          </p:cNvCxnSpPr>
          <p:nvPr/>
        </p:nvCxnSpPr>
        <p:spPr>
          <a:xfrm>
            <a:off x="379186" y="651788"/>
            <a:ext cx="11520714" cy="0"/>
          </a:xfrm>
          <a:prstGeom prst="line">
            <a:avLst/>
          </a:prstGeom>
          <a:ln w="19050">
            <a:solidFill>
              <a:srgbClr val="FD780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D56EEC-70F6-4C47-BEB5-13B026298673}"/>
              </a:ext>
            </a:extLst>
          </p:cNvPr>
          <p:cNvSpPr txBox="1"/>
          <p:nvPr/>
        </p:nvSpPr>
        <p:spPr>
          <a:xfrm>
            <a:off x="0" y="1770561"/>
            <a:ext cx="12192000" cy="4131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>
              <a:lnSpc>
                <a:spcPct val="150000"/>
              </a:lnSpc>
            </a:pPr>
            <a:r>
              <a:rPr lang="ko-KR" altLang="en-US" sz="6000" b="1" dirty="0">
                <a:highlight>
                  <a:srgbClr val="FD7804"/>
                </a:highlight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그렇다 하더라도  </a:t>
            </a:r>
            <a:endParaRPr lang="en-US" altLang="ko-KR" sz="6000" b="1" dirty="0">
              <a:highlight>
                <a:srgbClr val="FD7804"/>
              </a:highlight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  <a:p>
            <a:pPr marL="0" lvl="1" algn="ctr">
              <a:lnSpc>
                <a:spcPct val="150000"/>
              </a:lnSpc>
            </a:pPr>
            <a:r>
              <a:rPr lang="en-US" altLang="ko-KR" sz="6000" b="1" dirty="0">
                <a:highlight>
                  <a:srgbClr val="FD7804"/>
                </a:highlight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‘</a:t>
            </a:r>
            <a:r>
              <a:rPr lang="ko-KR" altLang="en-US" sz="6000" b="1" dirty="0">
                <a:highlight>
                  <a:srgbClr val="FD7804"/>
                </a:highlight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굳이</a:t>
            </a:r>
            <a:r>
              <a:rPr lang="en-US" altLang="ko-KR" sz="6000" b="1" dirty="0">
                <a:highlight>
                  <a:srgbClr val="FD7804"/>
                </a:highlight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’</a:t>
            </a:r>
            <a:r>
              <a:rPr lang="ko-KR" altLang="en-US" sz="6000" b="1" dirty="0">
                <a:highlight>
                  <a:srgbClr val="FD7804"/>
                </a:highlight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 </a:t>
            </a:r>
            <a:endParaRPr lang="en-US" altLang="ko-KR" sz="6000" b="1" dirty="0">
              <a:highlight>
                <a:srgbClr val="FD7804"/>
              </a:highlight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  <a:p>
            <a:pPr marL="0" lvl="1" algn="ctr">
              <a:lnSpc>
                <a:spcPct val="150000"/>
              </a:lnSpc>
            </a:pPr>
            <a:r>
              <a:rPr lang="ko-KR" altLang="en-US" sz="6000" b="1" dirty="0" err="1">
                <a:highlight>
                  <a:srgbClr val="FD7804"/>
                </a:highlight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핸즈를</a:t>
            </a:r>
            <a:r>
              <a:rPr lang="ko-KR" altLang="en-US" sz="6000" b="1" dirty="0">
                <a:highlight>
                  <a:srgbClr val="FD7804"/>
                </a:highlight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 사용할까요</a:t>
            </a:r>
            <a:r>
              <a:rPr lang="en-US" altLang="ko-KR" sz="6000" b="1" dirty="0">
                <a:highlight>
                  <a:srgbClr val="FD7804"/>
                </a:highlight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81AE9C-59B3-6940-96B5-8A45C733FD6E}"/>
              </a:ext>
            </a:extLst>
          </p:cNvPr>
          <p:cNvSpPr txBox="1"/>
          <p:nvPr/>
        </p:nvSpPr>
        <p:spPr>
          <a:xfrm>
            <a:off x="379186" y="356561"/>
            <a:ext cx="1522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2.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프로젝트 소개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7565FD-B5FB-A647-954F-31B7DCAFDCEF}"/>
              </a:ext>
            </a:extLst>
          </p:cNvPr>
          <p:cNvSpPr txBox="1"/>
          <p:nvPr/>
        </p:nvSpPr>
        <p:spPr>
          <a:xfrm>
            <a:off x="379186" y="719244"/>
            <a:ext cx="1522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2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2-3. </a:t>
            </a:r>
            <a:r>
              <a:rPr lang="ko-KR" altLang="en-US" sz="1200" b="1" dirty="0" err="1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차별점</a:t>
            </a:r>
            <a:endParaRPr lang="ko-KR" altLang="en-US" sz="1200" b="1" dirty="0"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5081496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밤하늘이(가) 표시된 사진&#10;&#10;자동 생성된 설명">
            <a:extLst>
              <a:ext uri="{FF2B5EF4-FFF2-40B4-BE49-F238E27FC236}">
                <a16:creationId xmlns:a16="http://schemas.microsoft.com/office/drawing/2014/main" id="{7C136C37-E2E1-4FD0-98D2-6DAC28C85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004" y="187631"/>
            <a:ext cx="963896" cy="32776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9F4500F-60EC-4821-9546-47C30D90CE56}"/>
              </a:ext>
            </a:extLst>
          </p:cNvPr>
          <p:cNvCxnSpPr>
            <a:cxnSpLocks/>
          </p:cNvCxnSpPr>
          <p:nvPr/>
        </p:nvCxnSpPr>
        <p:spPr>
          <a:xfrm>
            <a:off x="379186" y="651788"/>
            <a:ext cx="11520714" cy="0"/>
          </a:xfrm>
          <a:prstGeom prst="line">
            <a:avLst/>
          </a:prstGeom>
          <a:ln w="19050">
            <a:solidFill>
              <a:srgbClr val="FD780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4" descr="자주 묻는 질문">
            <a:extLst>
              <a:ext uri="{FF2B5EF4-FFF2-40B4-BE49-F238E27FC236}">
                <a16:creationId xmlns:a16="http://schemas.microsoft.com/office/drawing/2014/main" id="{5B96E774-4D44-6641-8C5E-8FA3C1C6B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06" y="3536829"/>
            <a:ext cx="2798271" cy="78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당근마켓은 어떻게 중고나라의 아성을 위협하게 됐을까">
            <a:extLst>
              <a:ext uri="{FF2B5EF4-FFF2-40B4-BE49-F238E27FC236}">
                <a16:creationId xmlns:a16="http://schemas.microsoft.com/office/drawing/2014/main" id="{38C332B8-D179-6D49-B555-7A4C84A03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162" y="1304098"/>
            <a:ext cx="7862738" cy="492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F5D3712-9395-7D4E-BBC8-7F2D0FA9B2D7}"/>
              </a:ext>
            </a:extLst>
          </p:cNvPr>
          <p:cNvSpPr txBox="1"/>
          <p:nvPr/>
        </p:nvSpPr>
        <p:spPr>
          <a:xfrm>
            <a:off x="379186" y="356561"/>
            <a:ext cx="1522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2.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프로젝트 소개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05A61E-4FA2-CD4C-9521-A63AF20FE8B7}"/>
              </a:ext>
            </a:extLst>
          </p:cNvPr>
          <p:cNvSpPr txBox="1"/>
          <p:nvPr/>
        </p:nvSpPr>
        <p:spPr>
          <a:xfrm>
            <a:off x="379186" y="719244"/>
            <a:ext cx="1522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2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2-3. </a:t>
            </a:r>
            <a:r>
              <a:rPr lang="ko-KR" altLang="en-US" sz="1200" b="1" dirty="0" err="1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차별점</a:t>
            </a:r>
            <a:endParaRPr lang="ko-KR" altLang="en-US" sz="1200" b="1" dirty="0"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595299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밤하늘이(가) 표시된 사진&#10;&#10;자동 생성된 설명">
            <a:extLst>
              <a:ext uri="{FF2B5EF4-FFF2-40B4-BE49-F238E27FC236}">
                <a16:creationId xmlns:a16="http://schemas.microsoft.com/office/drawing/2014/main" id="{7C136C37-E2E1-4FD0-98D2-6DAC28C85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004" y="187631"/>
            <a:ext cx="963896" cy="32776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9F4500F-60EC-4821-9546-47C30D90CE56}"/>
              </a:ext>
            </a:extLst>
          </p:cNvPr>
          <p:cNvCxnSpPr>
            <a:cxnSpLocks/>
          </p:cNvCxnSpPr>
          <p:nvPr/>
        </p:nvCxnSpPr>
        <p:spPr>
          <a:xfrm>
            <a:off x="379186" y="651788"/>
            <a:ext cx="11520714" cy="0"/>
          </a:xfrm>
          <a:prstGeom prst="line">
            <a:avLst/>
          </a:prstGeom>
          <a:ln w="19050">
            <a:solidFill>
              <a:srgbClr val="FD780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0717196-EF4F-5042-B934-1EB9CE8C57DB}"/>
              </a:ext>
            </a:extLst>
          </p:cNvPr>
          <p:cNvSpPr txBox="1"/>
          <p:nvPr/>
        </p:nvSpPr>
        <p:spPr>
          <a:xfrm>
            <a:off x="6139543" y="3122386"/>
            <a:ext cx="5468555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>
              <a:lnSpc>
                <a:spcPct val="150000"/>
              </a:lnSpc>
            </a:pPr>
            <a:r>
              <a:rPr lang="en-US" altLang="ko-KR" sz="2800" b="1" dirty="0">
                <a:solidFill>
                  <a:srgbClr val="FD7804"/>
                </a:solidFill>
                <a:latin typeface="Apple SD Gothic Neo Heavy" panose="02000300000000000000" pitchFamily="2" charset="-127"/>
                <a:ea typeface="Apple SD Gothic Neo Heavy" panose="02000300000000000000" pitchFamily="2" charset="-127"/>
              </a:rPr>
              <a:t>‘</a:t>
            </a:r>
            <a:r>
              <a:rPr lang="ko-KR" altLang="en-US" sz="2800" b="1" dirty="0">
                <a:solidFill>
                  <a:srgbClr val="FD7804"/>
                </a:solidFill>
                <a:latin typeface="Apple SD Gothic Neo Heavy" panose="02000300000000000000" pitchFamily="2" charset="-127"/>
                <a:ea typeface="Apple SD Gothic Neo Heavy" panose="02000300000000000000" pitchFamily="2" charset="-127"/>
              </a:rPr>
              <a:t>지역기반 서비스</a:t>
            </a:r>
            <a:r>
              <a:rPr lang="en-US" altLang="ko-KR" sz="2800" b="1" dirty="0">
                <a:solidFill>
                  <a:srgbClr val="FD7804"/>
                </a:solidFill>
                <a:latin typeface="Apple SD Gothic Neo Heavy" panose="02000300000000000000" pitchFamily="2" charset="-127"/>
                <a:ea typeface="Apple SD Gothic Neo Heavy" panose="02000300000000000000" pitchFamily="2" charset="-127"/>
              </a:rPr>
              <a:t>‘ </a:t>
            </a:r>
            <a:r>
              <a:rPr lang="ko-KR" altLang="en-US" sz="28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라는 무기</a:t>
            </a:r>
            <a:endParaRPr lang="en-US" altLang="ko-KR" sz="28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DC0F25-05F9-D748-AD06-DB300DC17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551" y="1198076"/>
            <a:ext cx="4533424" cy="4533424"/>
          </a:xfrm>
          <a:prstGeom prst="rect">
            <a:avLst/>
          </a:prstGeom>
        </p:spPr>
      </p:pic>
      <p:pic>
        <p:nvPicPr>
          <p:cNvPr id="11" name="그림 10" descr="밤하늘이(가) 표시된 사진&#10;&#10;자동 생성된 설명">
            <a:extLst>
              <a:ext uri="{FF2B5EF4-FFF2-40B4-BE49-F238E27FC236}">
                <a16:creationId xmlns:a16="http://schemas.microsoft.com/office/drawing/2014/main" id="{E7788E39-BC57-B542-8FC0-F4A75D80A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529" y="5258450"/>
            <a:ext cx="3969467" cy="13497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DA84A2-B7ED-1248-8273-96A568F913AE}"/>
              </a:ext>
            </a:extLst>
          </p:cNvPr>
          <p:cNvSpPr txBox="1"/>
          <p:nvPr/>
        </p:nvSpPr>
        <p:spPr>
          <a:xfrm>
            <a:off x="379186" y="356561"/>
            <a:ext cx="1522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2.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프로젝트 소개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454634-CC80-BA4C-9366-838040030328}"/>
              </a:ext>
            </a:extLst>
          </p:cNvPr>
          <p:cNvSpPr txBox="1"/>
          <p:nvPr/>
        </p:nvSpPr>
        <p:spPr>
          <a:xfrm>
            <a:off x="379186" y="719244"/>
            <a:ext cx="1522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2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2-3. </a:t>
            </a:r>
            <a:r>
              <a:rPr lang="ko-KR" altLang="en-US" sz="1200" b="1" dirty="0" err="1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차별점</a:t>
            </a:r>
            <a:endParaRPr lang="ko-KR" altLang="en-US" sz="1200" b="1" dirty="0"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1962038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밤하늘이(가) 표시된 사진&#10;&#10;자동 생성된 설명">
            <a:extLst>
              <a:ext uri="{FF2B5EF4-FFF2-40B4-BE49-F238E27FC236}">
                <a16:creationId xmlns:a16="http://schemas.microsoft.com/office/drawing/2014/main" id="{7C136C37-E2E1-4FD0-98D2-6DAC28C85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004" y="187631"/>
            <a:ext cx="963896" cy="32776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9F4500F-60EC-4821-9546-47C30D90CE56}"/>
              </a:ext>
            </a:extLst>
          </p:cNvPr>
          <p:cNvCxnSpPr>
            <a:cxnSpLocks/>
          </p:cNvCxnSpPr>
          <p:nvPr/>
        </p:nvCxnSpPr>
        <p:spPr>
          <a:xfrm>
            <a:off x="379186" y="651788"/>
            <a:ext cx="11520714" cy="0"/>
          </a:xfrm>
          <a:prstGeom prst="line">
            <a:avLst/>
          </a:prstGeom>
          <a:ln w="19050">
            <a:solidFill>
              <a:srgbClr val="FD780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그림 10" descr="밤하늘이(가) 표시된 사진&#10;&#10;자동 생성된 설명">
            <a:extLst>
              <a:ext uri="{FF2B5EF4-FFF2-40B4-BE49-F238E27FC236}">
                <a16:creationId xmlns:a16="http://schemas.microsoft.com/office/drawing/2014/main" id="{E7788E39-BC57-B542-8FC0-F4A75D80A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61" y="2053088"/>
            <a:ext cx="7510363" cy="2553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9A553F1-761C-E643-9CA7-03917E0238C8}"/>
              </a:ext>
            </a:extLst>
          </p:cNvPr>
          <p:cNvSpPr txBox="1"/>
          <p:nvPr/>
        </p:nvSpPr>
        <p:spPr>
          <a:xfrm>
            <a:off x="379186" y="356561"/>
            <a:ext cx="1522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2.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프로젝트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C75262-27AE-544D-8704-626EB8031C6B}"/>
              </a:ext>
            </a:extLst>
          </p:cNvPr>
          <p:cNvSpPr txBox="1"/>
          <p:nvPr/>
        </p:nvSpPr>
        <p:spPr>
          <a:xfrm>
            <a:off x="379186" y="719244"/>
            <a:ext cx="1522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2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2-3. </a:t>
            </a:r>
            <a:r>
              <a:rPr lang="ko-KR" altLang="en-US" sz="1200" b="1" dirty="0" err="1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차별점</a:t>
            </a:r>
            <a:endParaRPr lang="ko-KR" altLang="en-US" sz="1200" b="1" dirty="0"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3261028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2">
            <a:extLst>
              <a:ext uri="{FF2B5EF4-FFF2-40B4-BE49-F238E27FC236}">
                <a16:creationId xmlns:a16="http://schemas.microsoft.com/office/drawing/2014/main" id="{A8A2F363-C2E7-0D48-8AB3-EF255E954EA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709"/>
            <a:ext cx="12190476" cy="685714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6C7E2D1-467F-5549-AC67-954438A09A00}"/>
              </a:ext>
            </a:extLst>
          </p:cNvPr>
          <p:cNvSpPr/>
          <p:nvPr/>
        </p:nvSpPr>
        <p:spPr>
          <a:xfrm>
            <a:off x="3801035" y="1456155"/>
            <a:ext cx="4267200" cy="3761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7E17BE-1D06-4835-94F8-10976E9F86AD}"/>
              </a:ext>
            </a:extLst>
          </p:cNvPr>
          <p:cNvSpPr txBox="1"/>
          <p:nvPr/>
        </p:nvSpPr>
        <p:spPr>
          <a:xfrm>
            <a:off x="3952131" y="1456155"/>
            <a:ext cx="490499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ko-KR" altLang="en-US" sz="11500" b="1" dirty="0">
                <a:solidFill>
                  <a:srgbClr val="E4587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oreanYNMYTB" panose="02020600000000000000" pitchFamily="18" charset="-127"/>
                <a:ea typeface="KoreanYNMYTB" panose="02020600000000000000" pitchFamily="18" charset="-127"/>
              </a:rPr>
              <a:t>방구석 연구소</a:t>
            </a:r>
            <a:endParaRPr lang="en-US" altLang="ko-KR" sz="11500" b="1" dirty="0">
              <a:solidFill>
                <a:srgbClr val="E4587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oreanYNMYTB" panose="02020600000000000000" pitchFamily="18" charset="-127"/>
              <a:ea typeface="KoreanYNMYT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783526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86451E7-9D74-A34B-8FA5-7D88FE4561BD}"/>
              </a:ext>
            </a:extLst>
          </p:cNvPr>
          <p:cNvGrpSpPr/>
          <p:nvPr/>
        </p:nvGrpSpPr>
        <p:grpSpPr>
          <a:xfrm>
            <a:off x="-7578408" y="0"/>
            <a:ext cx="7113834" cy="3337425"/>
            <a:chOff x="-34608" y="-122277"/>
            <a:chExt cx="7113834" cy="3337425"/>
          </a:xfrm>
        </p:grpSpPr>
        <p:sp>
          <p:nvSpPr>
            <p:cNvPr id="2" name="모서리가 둥근 직사각형 1">
              <a:extLst>
                <a:ext uri="{FF2B5EF4-FFF2-40B4-BE49-F238E27FC236}">
                  <a16:creationId xmlns:a16="http://schemas.microsoft.com/office/drawing/2014/main" id="{2047E037-52D1-DA4E-86F9-52F03D1CE61D}"/>
                </a:ext>
              </a:extLst>
            </p:cNvPr>
            <p:cNvSpPr/>
            <p:nvPr/>
          </p:nvSpPr>
          <p:spPr>
            <a:xfrm>
              <a:off x="189165" y="353961"/>
              <a:ext cx="6890061" cy="2861187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46CCDDE-951B-7D40-852C-88FD986F5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34608" y="-122277"/>
              <a:ext cx="2503069" cy="3337425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8BF6EC4-D78B-5046-A19A-9A6AA3DFC07F}"/>
                </a:ext>
              </a:extLst>
            </p:cNvPr>
            <p:cNvSpPr txBox="1"/>
            <p:nvPr/>
          </p:nvSpPr>
          <p:spPr>
            <a:xfrm>
              <a:off x="2521714" y="248167"/>
              <a:ext cx="2459233" cy="1234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>
                <a:lnSpc>
                  <a:spcPct val="150000"/>
                </a:lnSpc>
              </a:pPr>
              <a:r>
                <a:rPr lang="ko-KR" altLang="en-US" sz="54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oreanYNMYTB" panose="02020600000000000000" pitchFamily="18" charset="-127"/>
                  <a:ea typeface="KoreanYNMYTB" panose="02020600000000000000" pitchFamily="18" charset="-127"/>
                </a:rPr>
                <a:t>이정은</a:t>
              </a:r>
              <a:endParaRPr lang="en-US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oreanYNMYTB" panose="02020600000000000000" pitchFamily="18" charset="-127"/>
                <a:ea typeface="KoreanYNMYTB" panose="02020600000000000000" pitchFamily="18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DA883AA-180C-D949-8999-65D1D505F0EF}"/>
                </a:ext>
              </a:extLst>
            </p:cNvPr>
            <p:cNvSpPr txBox="1"/>
            <p:nvPr/>
          </p:nvSpPr>
          <p:spPr>
            <a:xfrm>
              <a:off x="2581612" y="1483120"/>
              <a:ext cx="2950034" cy="41549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0" lvl="1"/>
              <a:r>
                <a:rPr lang="ko-KR" altLang="en-US" sz="2100" dirty="0">
                  <a:solidFill>
                    <a:schemeClr val="bg1"/>
                  </a:solidFill>
                  <a:latin typeface="KoreanYNMYTL" panose="02020600000000000000" pitchFamily="18" charset="-127"/>
                  <a:ea typeface="KoreanYNMYTL" panose="02020600000000000000" pitchFamily="18" charset="-127"/>
                </a:rPr>
                <a:t>방구석연구소 </a:t>
              </a:r>
              <a:r>
                <a:rPr lang="en-US" altLang="ko-KR" sz="2100" dirty="0">
                  <a:solidFill>
                    <a:schemeClr val="bg1"/>
                  </a:solidFill>
                  <a:latin typeface="KoreanYNMYTL" panose="02020600000000000000" pitchFamily="18" charset="-127"/>
                  <a:ea typeface="KoreanYNMYTL" panose="02020600000000000000" pitchFamily="18" charset="-127"/>
                </a:rPr>
                <a:t>FE</a:t>
              </a:r>
              <a:r>
                <a:rPr lang="ko-KR" altLang="en-US" sz="2100" dirty="0">
                  <a:solidFill>
                    <a:schemeClr val="bg1"/>
                  </a:solidFill>
                  <a:latin typeface="KoreanYNMYTL" panose="02020600000000000000" pitchFamily="18" charset="-127"/>
                  <a:ea typeface="KoreanYNMYTL" panose="02020600000000000000" pitchFamily="18" charset="-127"/>
                </a:rPr>
                <a:t> 팀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B59FABA-E617-4745-A8F0-047ECE17CD1C}"/>
                </a:ext>
              </a:extLst>
            </p:cNvPr>
            <p:cNvSpPr/>
            <p:nvPr/>
          </p:nvSpPr>
          <p:spPr>
            <a:xfrm>
              <a:off x="2447974" y="1926513"/>
              <a:ext cx="4499950" cy="4616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KoreanYNMYTB" panose="02020600000000000000" pitchFamily="18" charset="-127"/>
                  <a:ea typeface="KoreanYNMYTB" panose="02020600000000000000" pitchFamily="18" charset="-127"/>
                </a:rPr>
                <a:t>“</a:t>
              </a:r>
              <a:r>
                <a:rPr lang="ko-KR" altLang="en-US" sz="2400" b="1" dirty="0">
                  <a:solidFill>
                    <a:schemeClr val="bg1"/>
                  </a:solidFill>
                  <a:latin typeface="KoreanYNMYTB" panose="02020600000000000000" pitchFamily="18" charset="-127"/>
                  <a:ea typeface="KoreanYNMYTB" panose="02020600000000000000" pitchFamily="18" charset="-127"/>
                </a:rPr>
                <a:t>선한 영향력을 주고 싶은 개발자 </a:t>
              </a:r>
              <a:r>
                <a:rPr lang="en-US" altLang="ko-KR" sz="2400" b="1" dirty="0">
                  <a:solidFill>
                    <a:schemeClr val="bg1"/>
                  </a:solidFill>
                  <a:latin typeface="KoreanYNMYTB" panose="02020600000000000000" pitchFamily="18" charset="-127"/>
                  <a:ea typeface="KoreanYNMYTB" panose="02020600000000000000" pitchFamily="18" charset="-127"/>
                </a:rPr>
                <a:t>“</a:t>
              </a:r>
              <a:endParaRPr lang="ko-KR" altLang="en-US" sz="2400" b="1" dirty="0">
                <a:solidFill>
                  <a:schemeClr val="bg1"/>
                </a:solidFill>
                <a:latin typeface="KoreanYNMYTB" panose="02020600000000000000" pitchFamily="18" charset="-127"/>
                <a:ea typeface="KoreanYNMYTB" panose="02020600000000000000" pitchFamily="18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28C4627-1CE8-204C-9ED7-67C12F8E5BC2}"/>
                </a:ext>
              </a:extLst>
            </p:cNvPr>
            <p:cNvSpPr/>
            <p:nvPr/>
          </p:nvSpPr>
          <p:spPr>
            <a:xfrm>
              <a:off x="2566864" y="2459352"/>
              <a:ext cx="3834704" cy="5847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  <a:cs typeface="ChosunilboNM" panose="02030304000000000000" pitchFamily="18" charset="-128"/>
                </a:rPr>
                <a:t>#</a:t>
              </a:r>
              <a:r>
                <a:rPr lang="ko-KR" altLang="en-US" sz="1600" dirty="0">
                  <a:solidFill>
                    <a:schemeClr val="bg1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  <a:cs typeface="ChosunilboNM" panose="02030304000000000000" pitchFamily="18" charset="-128"/>
                </a:rPr>
                <a:t>차근차근</a:t>
              </a:r>
              <a:r>
                <a:rPr lang="en-US" altLang="ko-KR" sz="1600" dirty="0">
                  <a:solidFill>
                    <a:schemeClr val="bg1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  <a:cs typeface="ChosunilboNM" panose="02030304000000000000" pitchFamily="18" charset="-128"/>
                </a:rPr>
                <a:t>#</a:t>
              </a:r>
              <a:r>
                <a:rPr lang="ko-KR" altLang="en-US" sz="1600" dirty="0">
                  <a:solidFill>
                    <a:schemeClr val="bg1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  <a:cs typeface="ChosunilboNM" panose="02030304000000000000" pitchFamily="18" charset="-128"/>
                </a:rPr>
                <a:t>아이디어뱅크</a:t>
              </a:r>
              <a:r>
                <a:rPr lang="en-US" altLang="ko-KR" sz="1600" dirty="0">
                  <a:solidFill>
                    <a:schemeClr val="bg1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  <a:cs typeface="ChosunilboNM" panose="02030304000000000000" pitchFamily="18" charset="-128"/>
                </a:rPr>
                <a:t>#</a:t>
              </a:r>
              <a:r>
                <a:rPr lang="ko-KR" altLang="en-US" sz="1600" dirty="0">
                  <a:solidFill>
                    <a:schemeClr val="bg1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  <a:cs typeface="ChosunilboNM" panose="02030304000000000000" pitchFamily="18" charset="-128"/>
                </a:rPr>
                <a:t>프론트꿈나무</a:t>
              </a:r>
            </a:p>
            <a:p>
              <a:r>
                <a:rPr lang="en-US" altLang="ko-KR" sz="1600" dirty="0">
                  <a:solidFill>
                    <a:schemeClr val="bg1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  <a:cs typeface="ChosunilboNM" panose="02030304000000000000" pitchFamily="18" charset="-128"/>
                </a:rPr>
                <a:t>#</a:t>
              </a:r>
              <a:r>
                <a:rPr lang="ko-KR" altLang="en-US" sz="1600" dirty="0" err="1">
                  <a:solidFill>
                    <a:schemeClr val="bg1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  <a:cs typeface="ChosunilboNM" panose="02030304000000000000" pitchFamily="18" charset="-128"/>
                </a:rPr>
                <a:t>웹기획</a:t>
              </a:r>
              <a:r>
                <a:rPr lang="en-US" altLang="ko-KR" sz="1600" dirty="0">
                  <a:solidFill>
                    <a:schemeClr val="bg1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  <a:cs typeface="ChosunilboNM" panose="02030304000000000000" pitchFamily="18" charset="-128"/>
                </a:rPr>
                <a:t>#</a:t>
              </a:r>
              <a:r>
                <a:rPr lang="ko-KR" altLang="en-US" sz="1600" dirty="0" err="1">
                  <a:solidFill>
                    <a:schemeClr val="bg1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  <a:cs typeface="ChosunilboNM" panose="02030304000000000000" pitchFamily="18" charset="-128"/>
                </a:rPr>
                <a:t>웹디자인</a:t>
              </a:r>
              <a:r>
                <a:rPr lang="en-US" altLang="ko-KR" sz="1600" dirty="0">
                  <a:solidFill>
                    <a:schemeClr val="bg1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  <a:cs typeface="ChosunilboNM" panose="02030304000000000000" pitchFamily="18" charset="-128"/>
                </a:rPr>
                <a:t>#</a:t>
              </a:r>
              <a:r>
                <a:rPr lang="ko-KR" altLang="en-US" sz="1600" dirty="0">
                  <a:solidFill>
                    <a:schemeClr val="bg1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  <a:cs typeface="ChosunilboNM" panose="02030304000000000000" pitchFamily="18" charset="-128"/>
                </a:rPr>
                <a:t>적극적</a:t>
              </a:r>
              <a:r>
                <a:rPr lang="en-US" altLang="ko-KR" sz="1600" dirty="0">
                  <a:solidFill>
                    <a:schemeClr val="bg1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  <a:cs typeface="ChosunilboNM" panose="02030304000000000000" pitchFamily="18" charset="-128"/>
                </a:rPr>
                <a:t>#</a:t>
              </a:r>
              <a:r>
                <a:rPr lang="ko-KR" altLang="en-US" sz="1600" dirty="0">
                  <a:solidFill>
                    <a:schemeClr val="bg1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  <a:cs typeface="ChosunilboNM" panose="02030304000000000000" pitchFamily="18" charset="-128"/>
                </a:rPr>
                <a:t>유동적</a:t>
              </a:r>
              <a:r>
                <a:rPr lang="en-US" altLang="ko-KR" sz="1600" dirty="0">
                  <a:solidFill>
                    <a:schemeClr val="bg1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  <a:cs typeface="ChosunilboNM" panose="02030304000000000000" pitchFamily="18" charset="-128"/>
                </a:rPr>
                <a:t>#</a:t>
              </a:r>
              <a:r>
                <a:rPr lang="ko-KR" altLang="en-US" sz="1600" dirty="0" err="1">
                  <a:solidFill>
                    <a:schemeClr val="bg1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  <a:cs typeface="ChosunilboNM" panose="02030304000000000000" pitchFamily="18" charset="-128"/>
                </a:rPr>
                <a:t>새벽코딩</a:t>
              </a:r>
              <a:endParaRPr lang="ko-KR" altLang="en-US" sz="1600" dirty="0">
                <a:solidFill>
                  <a:schemeClr val="bg1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  <a:cs typeface="ChosunilboNM" panose="02030304000000000000" pitchFamily="18" charset="-128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F4C36E7-59A4-3C4B-85C9-A21F5FF389B6}"/>
              </a:ext>
            </a:extLst>
          </p:cNvPr>
          <p:cNvGrpSpPr/>
          <p:nvPr/>
        </p:nvGrpSpPr>
        <p:grpSpPr>
          <a:xfrm>
            <a:off x="5199529" y="2879024"/>
            <a:ext cx="6970744" cy="3657600"/>
            <a:chOff x="11879806" y="3084256"/>
            <a:chExt cx="6970744" cy="365760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055000F-C450-F145-87E7-6A6CEC5E0502}"/>
                </a:ext>
              </a:extLst>
            </p:cNvPr>
            <p:cNvGrpSpPr/>
            <p:nvPr/>
          </p:nvGrpSpPr>
          <p:grpSpPr>
            <a:xfrm>
              <a:off x="11879806" y="3564941"/>
              <a:ext cx="6935827" cy="3176915"/>
              <a:chOff x="4894806" y="3564941"/>
              <a:chExt cx="6935827" cy="3176915"/>
            </a:xfrm>
          </p:grpSpPr>
          <p:sp>
            <p:nvSpPr>
              <p:cNvPr id="20" name="모서리가 둥근 직사각형 19">
                <a:extLst>
                  <a:ext uri="{FF2B5EF4-FFF2-40B4-BE49-F238E27FC236}">
                    <a16:creationId xmlns:a16="http://schemas.microsoft.com/office/drawing/2014/main" id="{70A10744-6BE1-AA42-9007-4E1DCC8476C2}"/>
                  </a:ext>
                </a:extLst>
              </p:cNvPr>
              <p:cNvSpPr/>
              <p:nvPr/>
            </p:nvSpPr>
            <p:spPr>
              <a:xfrm>
                <a:off x="4894806" y="3701185"/>
                <a:ext cx="6935827" cy="304067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4ECF891-8905-D444-A378-6E2859274309}"/>
                  </a:ext>
                </a:extLst>
              </p:cNvPr>
              <p:cNvSpPr txBox="1"/>
              <p:nvPr/>
            </p:nvSpPr>
            <p:spPr>
              <a:xfrm>
                <a:off x="6558365" y="3564941"/>
                <a:ext cx="2459233" cy="1234953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lvl="1" algn="r">
                  <a:lnSpc>
                    <a:spcPct val="150000"/>
                  </a:lnSpc>
                </a:pPr>
                <a:r>
                  <a:rPr lang="ko-KR" altLang="en-US" sz="5400" b="1" dirty="0" err="1">
                    <a:solidFill>
                      <a:schemeClr val="bg1"/>
                    </a:solidFill>
                    <a:latin typeface="KoreanYNMYTB" panose="02020600000000000000" pitchFamily="18" charset="-127"/>
                    <a:ea typeface="KoreanYNMYTB" panose="02020600000000000000" pitchFamily="18" charset="-127"/>
                  </a:rPr>
                  <a:t>손동민</a:t>
                </a:r>
                <a:endParaRPr lang="en-US" altLang="ko-KR" sz="5400" dirty="0">
                  <a:solidFill>
                    <a:schemeClr val="bg1"/>
                  </a:solidFill>
                  <a:latin typeface="KoreanYNMYTB" panose="02020600000000000000" pitchFamily="18" charset="-127"/>
                  <a:ea typeface="KoreanYNMYTB" panose="02020600000000000000" pitchFamily="18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9BB6ADE-DFA6-4E45-940D-71BDE7966E90}"/>
                  </a:ext>
                </a:extLst>
              </p:cNvPr>
              <p:cNvSpPr txBox="1"/>
              <p:nvPr/>
            </p:nvSpPr>
            <p:spPr>
              <a:xfrm>
                <a:off x="6067564" y="4807478"/>
                <a:ext cx="2950034" cy="41549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lvl="1" algn="r"/>
                <a:r>
                  <a:rPr lang="ko-KR" altLang="en-US" sz="2100" dirty="0">
                    <a:solidFill>
                      <a:schemeClr val="bg1"/>
                    </a:solidFill>
                    <a:latin typeface="KoreanYNMYTL" panose="02020600000000000000" pitchFamily="18" charset="-127"/>
                    <a:ea typeface="KoreanYNMYTL" panose="02020600000000000000" pitchFamily="18" charset="-127"/>
                  </a:rPr>
                  <a:t>방구석연구소 </a:t>
                </a:r>
                <a:r>
                  <a:rPr lang="en-US" altLang="ko-KR" sz="2100" dirty="0">
                    <a:solidFill>
                      <a:schemeClr val="bg1"/>
                    </a:solidFill>
                    <a:latin typeface="KoreanYNMYTL" panose="02020600000000000000" pitchFamily="18" charset="-127"/>
                    <a:ea typeface="KoreanYNMYTL" panose="02020600000000000000" pitchFamily="18" charset="-127"/>
                  </a:rPr>
                  <a:t>FE</a:t>
                </a:r>
                <a:r>
                  <a:rPr lang="ko-KR" altLang="en-US" sz="2100" dirty="0">
                    <a:solidFill>
                      <a:schemeClr val="bg1"/>
                    </a:solidFill>
                    <a:latin typeface="KoreanYNMYTL" panose="02020600000000000000" pitchFamily="18" charset="-127"/>
                    <a:ea typeface="KoreanYNMYTL" panose="02020600000000000000" pitchFamily="18" charset="-127"/>
                  </a:rPr>
                  <a:t> 팀</a:t>
                </a: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185C4CF9-891E-D74D-82A4-CC192F2D6218}"/>
                  </a:ext>
                </a:extLst>
              </p:cNvPr>
              <p:cNvSpPr/>
              <p:nvPr/>
            </p:nvSpPr>
            <p:spPr>
              <a:xfrm>
                <a:off x="5883407" y="5257101"/>
                <a:ext cx="3134191" cy="46166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ko-KR" sz="2400" b="1" dirty="0">
                    <a:solidFill>
                      <a:schemeClr val="bg1"/>
                    </a:solidFill>
                    <a:latin typeface="KoreanYNMYTB" panose="02020600000000000000" pitchFamily="18" charset="-127"/>
                    <a:ea typeface="KoreanYNMYTB" panose="02020600000000000000" pitchFamily="18" charset="-127"/>
                  </a:rPr>
                  <a:t>“</a:t>
                </a:r>
                <a:r>
                  <a:rPr lang="ko-KR" altLang="en-US" sz="2400" b="1" dirty="0">
                    <a:solidFill>
                      <a:schemeClr val="bg1"/>
                    </a:solidFill>
                    <a:latin typeface="KoreanYNMYTB" panose="02020600000000000000" pitchFamily="18" charset="-127"/>
                    <a:ea typeface="KoreanYNMYTB" panose="02020600000000000000" pitchFamily="18" charset="-127"/>
                  </a:rPr>
                  <a:t>비 전공</a:t>
                </a:r>
                <a:r>
                  <a:rPr lang="en-US" altLang="ko-KR" sz="2400" b="1" dirty="0">
                    <a:solidFill>
                      <a:schemeClr val="bg1"/>
                    </a:solidFill>
                    <a:latin typeface="KoreanYNMYTB" panose="02020600000000000000" pitchFamily="18" charset="-127"/>
                    <a:ea typeface="KoreanYNMYTB" panose="02020600000000000000" pitchFamily="18" charset="-127"/>
                  </a:rPr>
                  <a:t>? </a:t>
                </a:r>
                <a:r>
                  <a:rPr lang="ko-KR" altLang="en-US" sz="2400" b="1" dirty="0">
                    <a:solidFill>
                      <a:schemeClr val="bg1"/>
                    </a:solidFill>
                    <a:latin typeface="KoreanYNMYTB" panose="02020600000000000000" pitchFamily="18" charset="-127"/>
                    <a:ea typeface="KoreanYNMYTB" panose="02020600000000000000" pitchFamily="18" charset="-127"/>
                  </a:rPr>
                  <a:t>비전</a:t>
                </a:r>
                <a:r>
                  <a:rPr lang="en-US" altLang="ko-KR" sz="2400" b="1" dirty="0">
                    <a:solidFill>
                      <a:schemeClr val="bg1"/>
                    </a:solidFill>
                    <a:latin typeface="KoreanYNMYTB" panose="02020600000000000000" pitchFamily="18" charset="-127"/>
                    <a:ea typeface="KoreanYNMYTB" panose="02020600000000000000" pitchFamily="18" charset="-127"/>
                  </a:rPr>
                  <a:t>=</a:t>
                </a:r>
                <a:r>
                  <a:rPr lang="ko-KR" altLang="en-US" sz="2400" b="1" dirty="0">
                    <a:solidFill>
                      <a:schemeClr val="bg1"/>
                    </a:solidFill>
                    <a:latin typeface="KoreanYNMYTB" panose="02020600000000000000" pitchFamily="18" charset="-127"/>
                    <a:ea typeface="KoreanYNMYTB" panose="02020600000000000000" pitchFamily="18" charset="-127"/>
                  </a:rPr>
                  <a:t>전공</a:t>
                </a:r>
                <a:r>
                  <a:rPr lang="en-US" altLang="ko-KR" sz="2400" b="1" dirty="0">
                    <a:solidFill>
                      <a:schemeClr val="bg1"/>
                    </a:solidFill>
                    <a:latin typeface="KoreanYNMYTB" panose="02020600000000000000" pitchFamily="18" charset="-127"/>
                    <a:ea typeface="KoreanYNMYTB" panose="02020600000000000000" pitchFamily="18" charset="-127"/>
                  </a:rPr>
                  <a:t>!</a:t>
                </a:r>
                <a:r>
                  <a:rPr lang="ko-KR" altLang="en-US" sz="2400" b="1" dirty="0">
                    <a:solidFill>
                      <a:schemeClr val="bg1"/>
                    </a:solidFill>
                    <a:latin typeface="KoreanYNMYTB" panose="02020600000000000000" pitchFamily="18" charset="-127"/>
                    <a:ea typeface="KoreanYNMYTB" panose="02020600000000000000" pitchFamily="18" charset="-127"/>
                  </a:rPr>
                  <a:t> </a:t>
                </a:r>
                <a:r>
                  <a:rPr lang="en-US" altLang="ko-KR" sz="2400" b="1" dirty="0">
                    <a:solidFill>
                      <a:schemeClr val="bg1"/>
                    </a:solidFill>
                    <a:latin typeface="KoreanYNMYTB" panose="02020600000000000000" pitchFamily="18" charset="-127"/>
                    <a:ea typeface="KoreanYNMYTB" panose="02020600000000000000" pitchFamily="18" charset="-127"/>
                  </a:rPr>
                  <a:t>“</a:t>
                </a:r>
                <a:endParaRPr lang="ko-KR" altLang="en-US" sz="2400" b="1" dirty="0">
                  <a:solidFill>
                    <a:schemeClr val="bg1"/>
                  </a:solidFill>
                  <a:latin typeface="KoreanYNMYTB" panose="02020600000000000000" pitchFamily="18" charset="-127"/>
                  <a:ea typeface="KoreanYNMYTB" panose="02020600000000000000" pitchFamily="18" charset="-127"/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9A1EA840-6631-814F-B85C-D92D156E8ABD}"/>
                  </a:ext>
                </a:extLst>
              </p:cNvPr>
              <p:cNvSpPr/>
              <p:nvPr/>
            </p:nvSpPr>
            <p:spPr>
              <a:xfrm>
                <a:off x="6324060" y="5830148"/>
                <a:ext cx="2650085" cy="83099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ko-KR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#</a:t>
                </a:r>
                <a:r>
                  <a:rPr lang="ko-KR" altLang="en-US" sz="1600" dirty="0" err="1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비전공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#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화학공학과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#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경북대</a:t>
                </a:r>
              </a:p>
              <a:p>
                <a:pPr algn="r"/>
                <a:r>
                  <a:rPr lang="en-US" altLang="ko-KR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#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대구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#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구미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#</a:t>
                </a:r>
                <a:r>
                  <a:rPr lang="ko-KR" altLang="en-US" sz="1600" dirty="0" err="1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진평동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#Frontend</a:t>
                </a:r>
              </a:p>
              <a:p>
                <a:pPr algn="r"/>
                <a:r>
                  <a:rPr lang="en-US" altLang="ko-KR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#LOL#</a:t>
                </a:r>
                <a:r>
                  <a:rPr lang="ko-KR" altLang="en-US" sz="1600" dirty="0" err="1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탑라이너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#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치킨</a:t>
                </a:r>
              </a:p>
            </p:txBody>
          </p: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97131D4-90F3-1B4C-81AE-690C1F42B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07350" y="3084256"/>
              <a:ext cx="2743200" cy="3657600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B52EF65-A235-C84F-82B9-EDBBB95C23EC}"/>
              </a:ext>
            </a:extLst>
          </p:cNvPr>
          <p:cNvGrpSpPr/>
          <p:nvPr/>
        </p:nvGrpSpPr>
        <p:grpSpPr>
          <a:xfrm>
            <a:off x="-258730" y="-552568"/>
            <a:ext cx="7337608" cy="3657600"/>
            <a:chOff x="-7578409" y="3297961"/>
            <a:chExt cx="7337608" cy="3657600"/>
          </a:xfrm>
        </p:grpSpPr>
        <p:sp>
          <p:nvSpPr>
            <p:cNvPr id="37" name="모서리가 둥근 직사각형 36">
              <a:extLst>
                <a:ext uri="{FF2B5EF4-FFF2-40B4-BE49-F238E27FC236}">
                  <a16:creationId xmlns:a16="http://schemas.microsoft.com/office/drawing/2014/main" id="{7157C69B-E0DB-FE41-98A7-0F85C4A3CB82}"/>
                </a:ext>
              </a:extLst>
            </p:cNvPr>
            <p:cNvSpPr/>
            <p:nvPr/>
          </p:nvSpPr>
          <p:spPr>
            <a:xfrm>
              <a:off x="-7130862" y="4090226"/>
              <a:ext cx="6890061" cy="2861187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692166B-CD5C-7B4A-8A58-F96FCBC6DE90}"/>
                </a:ext>
              </a:extLst>
            </p:cNvPr>
            <p:cNvSpPr txBox="1"/>
            <p:nvPr/>
          </p:nvSpPr>
          <p:spPr>
            <a:xfrm>
              <a:off x="-4798313" y="3984432"/>
              <a:ext cx="2459233" cy="1234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>
                <a:lnSpc>
                  <a:spcPct val="150000"/>
                </a:lnSpc>
              </a:pPr>
              <a:r>
                <a:rPr lang="ko-KR" altLang="en-US" sz="5400" b="1" dirty="0" err="1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oreanYNMYTB" panose="02020600000000000000" pitchFamily="18" charset="-127"/>
                  <a:ea typeface="KoreanYNMYTB" panose="02020600000000000000" pitchFamily="18" charset="-127"/>
                </a:rPr>
                <a:t>심재혁</a:t>
              </a:r>
              <a:endParaRPr lang="en-US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oreanYNMYTB" panose="02020600000000000000" pitchFamily="18" charset="-127"/>
                <a:ea typeface="KoreanYNMYTB" panose="02020600000000000000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D45187-C2FF-3C4F-916D-6A2F3A4F0DCA}"/>
                </a:ext>
              </a:extLst>
            </p:cNvPr>
            <p:cNvSpPr txBox="1"/>
            <p:nvPr/>
          </p:nvSpPr>
          <p:spPr>
            <a:xfrm>
              <a:off x="-4738415" y="5219385"/>
              <a:ext cx="2950034" cy="41549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0" lvl="1"/>
              <a:r>
                <a:rPr lang="ko-KR" altLang="en-US" sz="2100" dirty="0">
                  <a:solidFill>
                    <a:schemeClr val="bg1"/>
                  </a:solidFill>
                  <a:latin typeface="KoreanYNMYTL" panose="02020600000000000000" pitchFamily="18" charset="-127"/>
                  <a:ea typeface="KoreanYNMYTL" panose="02020600000000000000" pitchFamily="18" charset="-127"/>
                </a:rPr>
                <a:t>방구석연구소 </a:t>
              </a:r>
              <a:r>
                <a:rPr lang="en-US" altLang="ko-KR" sz="2100" dirty="0">
                  <a:solidFill>
                    <a:schemeClr val="bg1"/>
                  </a:solidFill>
                  <a:latin typeface="KoreanYNMYTL" panose="02020600000000000000" pitchFamily="18" charset="-127"/>
                  <a:ea typeface="KoreanYNMYTL" panose="02020600000000000000" pitchFamily="18" charset="-127"/>
                </a:rPr>
                <a:t>BE</a:t>
              </a:r>
              <a:r>
                <a:rPr lang="ko-KR" altLang="en-US" sz="2100" dirty="0">
                  <a:solidFill>
                    <a:schemeClr val="bg1"/>
                  </a:solidFill>
                  <a:latin typeface="KoreanYNMYTL" panose="02020600000000000000" pitchFamily="18" charset="-127"/>
                  <a:ea typeface="KoreanYNMYTL" panose="02020600000000000000" pitchFamily="18" charset="-127"/>
                </a:rPr>
                <a:t> 팀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2238C73-4247-5145-B071-B6E952C778B8}"/>
                </a:ext>
              </a:extLst>
            </p:cNvPr>
            <p:cNvSpPr/>
            <p:nvPr/>
          </p:nvSpPr>
          <p:spPr>
            <a:xfrm>
              <a:off x="-4872053" y="5662778"/>
              <a:ext cx="3639138" cy="4616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KoreanYNMYTB" panose="02020600000000000000" pitchFamily="18" charset="-127"/>
                  <a:ea typeface="KoreanYNMYTB" panose="02020600000000000000" pitchFamily="18" charset="-127"/>
                </a:rPr>
                <a:t>“</a:t>
              </a:r>
              <a:r>
                <a:rPr lang="ko-KR" altLang="en-US" sz="2400" b="1" dirty="0">
                  <a:solidFill>
                    <a:schemeClr val="bg1"/>
                  </a:solidFill>
                  <a:latin typeface="KoreanYNMYTB" panose="02020600000000000000" pitchFamily="18" charset="-127"/>
                  <a:ea typeface="KoreanYNMYTB" panose="02020600000000000000" pitchFamily="18" charset="-127"/>
                </a:rPr>
                <a:t>함께하면 행복한 개발자</a:t>
              </a:r>
              <a:r>
                <a:rPr lang="en-US" altLang="ko-KR" sz="2400" b="1" dirty="0">
                  <a:solidFill>
                    <a:schemeClr val="bg1"/>
                  </a:solidFill>
                  <a:latin typeface="KoreanYNMYTB" panose="02020600000000000000" pitchFamily="18" charset="-127"/>
                  <a:ea typeface="KoreanYNMYTB" panose="02020600000000000000" pitchFamily="18" charset="-127"/>
                </a:rPr>
                <a:t>“</a:t>
              </a:r>
              <a:endParaRPr lang="ko-KR" altLang="en-US" sz="2400" b="1" dirty="0">
                <a:solidFill>
                  <a:schemeClr val="bg1"/>
                </a:solidFill>
                <a:latin typeface="KoreanYNMYTB" panose="02020600000000000000" pitchFamily="18" charset="-127"/>
                <a:ea typeface="KoreanYNMYTB" panose="02020600000000000000" pitchFamily="18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D4B5CA4-3FB2-1C48-B0F4-D2158C00554D}"/>
                </a:ext>
              </a:extLst>
            </p:cNvPr>
            <p:cNvSpPr/>
            <p:nvPr/>
          </p:nvSpPr>
          <p:spPr>
            <a:xfrm>
              <a:off x="-4753163" y="6195617"/>
              <a:ext cx="2826415" cy="5847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  <a:cs typeface="ChosunilboNM" panose="02030304000000000000" pitchFamily="18" charset="-128"/>
                </a:rPr>
                <a:t>#</a:t>
              </a:r>
              <a:r>
                <a:rPr lang="ko-KR" altLang="en-US" sz="1600" dirty="0">
                  <a:solidFill>
                    <a:schemeClr val="bg1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  <a:cs typeface="ChosunilboNM" panose="02030304000000000000" pitchFamily="18" charset="-128"/>
                </a:rPr>
                <a:t>경청</a:t>
              </a:r>
              <a:r>
                <a:rPr lang="en-US" altLang="ko-KR" sz="1600" dirty="0">
                  <a:solidFill>
                    <a:schemeClr val="bg1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  <a:cs typeface="ChosunilboNM" panose="02030304000000000000" pitchFamily="18" charset="-128"/>
                </a:rPr>
                <a:t>#</a:t>
              </a:r>
              <a:r>
                <a:rPr lang="ko-KR" altLang="en-US" sz="1600" dirty="0">
                  <a:solidFill>
                    <a:schemeClr val="bg1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  <a:cs typeface="ChosunilboNM" panose="02030304000000000000" pitchFamily="18" charset="-128"/>
                </a:rPr>
                <a:t>성실함</a:t>
              </a:r>
              <a:r>
                <a:rPr lang="en-US" altLang="ko-KR" sz="1600" dirty="0">
                  <a:solidFill>
                    <a:schemeClr val="bg1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  <a:cs typeface="ChosunilboNM" panose="02030304000000000000" pitchFamily="18" charset="-128"/>
                </a:rPr>
                <a:t>#</a:t>
              </a:r>
              <a:r>
                <a:rPr lang="ko-KR" altLang="en-US" sz="1600" dirty="0">
                  <a:solidFill>
                    <a:schemeClr val="bg1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  <a:cs typeface="ChosunilboNM" panose="02030304000000000000" pitchFamily="18" charset="-128"/>
                </a:rPr>
                <a:t>아키텍처</a:t>
              </a:r>
              <a:endParaRPr lang="en-US" altLang="ko-KR" sz="1600" dirty="0">
                <a:solidFill>
                  <a:schemeClr val="bg1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  <a:cs typeface="ChosunilboNM" panose="02030304000000000000" pitchFamily="18" charset="-128"/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  <a:cs typeface="ChosunilboNM" panose="02030304000000000000" pitchFamily="18" charset="-128"/>
                </a:rPr>
                <a:t>#</a:t>
              </a:r>
              <a:r>
                <a:rPr lang="ko-KR" altLang="en-US" sz="1600" dirty="0">
                  <a:solidFill>
                    <a:schemeClr val="bg1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  <a:cs typeface="ChosunilboNM" panose="02030304000000000000" pitchFamily="18" charset="-128"/>
                </a:rPr>
                <a:t>테스트</a:t>
              </a:r>
              <a:r>
                <a:rPr lang="en-US" altLang="ko-KR" sz="1600" dirty="0">
                  <a:solidFill>
                    <a:schemeClr val="bg1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  <a:cs typeface="ChosunilboNM" panose="02030304000000000000" pitchFamily="18" charset="-128"/>
                </a:rPr>
                <a:t>#</a:t>
              </a:r>
              <a:r>
                <a:rPr lang="ko-KR" altLang="en-US" sz="1600" dirty="0">
                  <a:solidFill>
                    <a:schemeClr val="bg1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  <a:cs typeface="ChosunilboNM" panose="02030304000000000000" pitchFamily="18" charset="-128"/>
                </a:rPr>
                <a:t>제대로</a:t>
              </a:r>
              <a:r>
                <a:rPr lang="en-US" altLang="ko-KR" sz="1600" dirty="0">
                  <a:solidFill>
                    <a:schemeClr val="bg1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  <a:cs typeface="ChosunilboNM" panose="02030304000000000000" pitchFamily="18" charset="-128"/>
                </a:rPr>
                <a:t>#</a:t>
              </a:r>
              <a:r>
                <a:rPr lang="ko-KR" altLang="en-US" sz="1600" dirty="0">
                  <a:solidFill>
                    <a:schemeClr val="bg1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  <a:cs typeface="ChosunilboNM" panose="02030304000000000000" pitchFamily="18" charset="-128"/>
                </a:rPr>
                <a:t>하고싶은</a:t>
              </a:r>
              <a:r>
                <a:rPr lang="en-US" altLang="ko-KR" sz="1600" dirty="0">
                  <a:solidFill>
                    <a:schemeClr val="bg1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  <a:cs typeface="ChosunilboNM" panose="02030304000000000000" pitchFamily="18" charset="-128"/>
                </a:rPr>
                <a:t>#</a:t>
              </a:r>
              <a:r>
                <a:rPr lang="ko-KR" altLang="en-US" sz="1600" dirty="0">
                  <a:solidFill>
                    <a:schemeClr val="bg1"/>
                  </a:solidFill>
                  <a:latin typeface="Apple SD Gothic Neo Thin" panose="02000300000000000000" pitchFamily="2" charset="-127"/>
                  <a:ea typeface="Apple SD Gothic Neo Thin" panose="02000300000000000000" pitchFamily="2" charset="-127"/>
                  <a:cs typeface="ChosunilboNM" panose="02030304000000000000" pitchFamily="18" charset="-128"/>
                </a:rPr>
                <a:t>남자</a:t>
              </a:r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E1B98FF5-EB49-CD4B-952B-A554619070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5"/>
            <a:stretch/>
          </p:blipFill>
          <p:spPr>
            <a:xfrm>
              <a:off x="-7578409" y="3297961"/>
              <a:ext cx="2663525" cy="3657600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D1D2B3-C7BD-8C4D-AB15-4ACC8CEF0922}"/>
              </a:ext>
            </a:extLst>
          </p:cNvPr>
          <p:cNvGrpSpPr/>
          <p:nvPr/>
        </p:nvGrpSpPr>
        <p:grpSpPr>
          <a:xfrm>
            <a:off x="4567642" y="2489724"/>
            <a:ext cx="7567714" cy="4101448"/>
            <a:chOff x="-3124072" y="3574192"/>
            <a:chExt cx="7567714" cy="4101448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99E466BD-F27E-8241-98F9-463FCAE80B66}"/>
                </a:ext>
              </a:extLst>
            </p:cNvPr>
            <p:cNvGrpSpPr/>
            <p:nvPr/>
          </p:nvGrpSpPr>
          <p:grpSpPr>
            <a:xfrm>
              <a:off x="-3124072" y="4457870"/>
              <a:ext cx="7456905" cy="3176915"/>
              <a:chOff x="4373728" y="3564941"/>
              <a:chExt cx="7456905" cy="3176915"/>
            </a:xfrm>
          </p:grpSpPr>
          <p:sp>
            <p:nvSpPr>
              <p:cNvPr id="49" name="모서리가 둥근 직사각형 48">
                <a:extLst>
                  <a:ext uri="{FF2B5EF4-FFF2-40B4-BE49-F238E27FC236}">
                    <a16:creationId xmlns:a16="http://schemas.microsoft.com/office/drawing/2014/main" id="{A17D712D-A777-9844-9574-92390F4F00B7}"/>
                  </a:ext>
                </a:extLst>
              </p:cNvPr>
              <p:cNvSpPr/>
              <p:nvPr/>
            </p:nvSpPr>
            <p:spPr>
              <a:xfrm>
                <a:off x="4373728" y="3701185"/>
                <a:ext cx="7456905" cy="304067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9B21DF0-92E9-8F4B-8D55-217DFCEF121E}"/>
                  </a:ext>
                </a:extLst>
              </p:cNvPr>
              <p:cNvSpPr txBox="1"/>
              <p:nvPr/>
            </p:nvSpPr>
            <p:spPr>
              <a:xfrm>
                <a:off x="6558365" y="3564941"/>
                <a:ext cx="2459233" cy="1234953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lvl="1" algn="r">
                  <a:lnSpc>
                    <a:spcPct val="150000"/>
                  </a:lnSpc>
                </a:pPr>
                <a:r>
                  <a:rPr lang="ko-KR" altLang="en-US" sz="5400" b="1" dirty="0" err="1">
                    <a:solidFill>
                      <a:schemeClr val="bg1"/>
                    </a:solidFill>
                    <a:latin typeface="KoreanYNMYTB" panose="02020600000000000000" pitchFamily="18" charset="-127"/>
                    <a:ea typeface="KoreanYNMYTB" panose="02020600000000000000" pitchFamily="18" charset="-127"/>
                  </a:rPr>
                  <a:t>제승모</a:t>
                </a:r>
                <a:endParaRPr lang="en-US" altLang="ko-KR" sz="5400" dirty="0">
                  <a:solidFill>
                    <a:schemeClr val="bg1"/>
                  </a:solidFill>
                  <a:latin typeface="KoreanYNMYTB" panose="02020600000000000000" pitchFamily="18" charset="-127"/>
                  <a:ea typeface="KoreanYNMYTB" panose="02020600000000000000" pitchFamily="18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CECA946-71FB-BE41-BC42-3E48C001DB72}"/>
                  </a:ext>
                </a:extLst>
              </p:cNvPr>
              <p:cNvSpPr txBox="1"/>
              <p:nvPr/>
            </p:nvSpPr>
            <p:spPr>
              <a:xfrm>
                <a:off x="6067564" y="4807478"/>
                <a:ext cx="2950034" cy="41549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lvl="1" algn="r"/>
                <a:r>
                  <a:rPr lang="ko-KR" altLang="en-US" sz="2100" dirty="0">
                    <a:solidFill>
                      <a:schemeClr val="bg1"/>
                    </a:solidFill>
                    <a:latin typeface="KoreanYNMYTL" panose="02020600000000000000" pitchFamily="18" charset="-127"/>
                    <a:ea typeface="KoreanYNMYTL" panose="02020600000000000000" pitchFamily="18" charset="-127"/>
                  </a:rPr>
                  <a:t>방구석연구소 </a:t>
                </a:r>
                <a:r>
                  <a:rPr lang="en-US" altLang="ko-KR" sz="2100" dirty="0">
                    <a:solidFill>
                      <a:schemeClr val="bg1"/>
                    </a:solidFill>
                    <a:latin typeface="KoreanYNMYTL" panose="02020600000000000000" pitchFamily="18" charset="-127"/>
                    <a:ea typeface="KoreanYNMYTL" panose="02020600000000000000" pitchFamily="18" charset="-127"/>
                  </a:rPr>
                  <a:t>BE</a:t>
                </a:r>
                <a:r>
                  <a:rPr lang="ko-KR" altLang="en-US" sz="2100" dirty="0">
                    <a:solidFill>
                      <a:schemeClr val="bg1"/>
                    </a:solidFill>
                    <a:latin typeface="KoreanYNMYTL" panose="02020600000000000000" pitchFamily="18" charset="-127"/>
                    <a:ea typeface="KoreanYNMYTL" panose="02020600000000000000" pitchFamily="18" charset="-127"/>
                  </a:rPr>
                  <a:t> 팀</a:t>
                </a: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8B5B7A01-436A-554E-8683-91C261F8BAF6}"/>
                  </a:ext>
                </a:extLst>
              </p:cNvPr>
              <p:cNvSpPr/>
              <p:nvPr/>
            </p:nvSpPr>
            <p:spPr>
              <a:xfrm>
                <a:off x="4408645" y="5257101"/>
                <a:ext cx="4608954" cy="46166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ko-KR" sz="2400" b="1" dirty="0">
                    <a:solidFill>
                      <a:schemeClr val="bg1"/>
                    </a:solidFill>
                    <a:latin typeface="KoreanYNMYTB" panose="02020600000000000000" pitchFamily="18" charset="-127"/>
                    <a:ea typeface="KoreanYNMYTB" panose="02020600000000000000" pitchFamily="18" charset="-127"/>
                  </a:rPr>
                  <a:t>“</a:t>
                </a:r>
                <a:r>
                  <a:rPr lang="ko-KR" altLang="en-US" sz="2400" b="1" dirty="0">
                    <a:solidFill>
                      <a:schemeClr val="bg1"/>
                    </a:solidFill>
                    <a:latin typeface="KoreanYNMYTB" panose="02020600000000000000" pitchFamily="18" charset="-127"/>
                    <a:ea typeface="KoreanYNMYTB" panose="02020600000000000000" pitchFamily="18" charset="-127"/>
                  </a:rPr>
                  <a:t>편리함과 행복을 </a:t>
                </a:r>
                <a:r>
                  <a:rPr lang="ko-KR" altLang="en-US" sz="2400" b="1" dirty="0" err="1">
                    <a:solidFill>
                      <a:schemeClr val="bg1"/>
                    </a:solidFill>
                    <a:latin typeface="KoreanYNMYTB" panose="02020600000000000000" pitchFamily="18" charset="-127"/>
                    <a:ea typeface="KoreanYNMYTB" panose="02020600000000000000" pitchFamily="18" charset="-127"/>
                  </a:rPr>
                  <a:t>주고싶은</a:t>
                </a:r>
                <a:r>
                  <a:rPr lang="ko-KR" altLang="en-US" sz="2400" b="1" dirty="0">
                    <a:solidFill>
                      <a:schemeClr val="bg1"/>
                    </a:solidFill>
                    <a:latin typeface="KoreanYNMYTB" panose="02020600000000000000" pitchFamily="18" charset="-127"/>
                    <a:ea typeface="KoreanYNMYTB" panose="02020600000000000000" pitchFamily="18" charset="-127"/>
                  </a:rPr>
                  <a:t> 개발자</a:t>
                </a:r>
                <a:r>
                  <a:rPr lang="en-US" altLang="ko-KR" sz="2400" b="1" dirty="0">
                    <a:solidFill>
                      <a:schemeClr val="bg1"/>
                    </a:solidFill>
                    <a:latin typeface="KoreanYNMYTB" panose="02020600000000000000" pitchFamily="18" charset="-127"/>
                    <a:ea typeface="KoreanYNMYTB" panose="02020600000000000000" pitchFamily="18" charset="-127"/>
                  </a:rPr>
                  <a:t>“</a:t>
                </a:r>
                <a:endParaRPr lang="ko-KR" altLang="en-US" sz="2400" b="1" dirty="0">
                  <a:solidFill>
                    <a:schemeClr val="bg1"/>
                  </a:solidFill>
                  <a:latin typeface="KoreanYNMYTB" panose="02020600000000000000" pitchFamily="18" charset="-127"/>
                  <a:ea typeface="KoreanYNMYTB" panose="02020600000000000000" pitchFamily="18" charset="-127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9C0A719E-0ECF-1C4E-BE7D-35F5975230F4}"/>
                  </a:ext>
                </a:extLst>
              </p:cNvPr>
              <p:cNvSpPr/>
              <p:nvPr/>
            </p:nvSpPr>
            <p:spPr>
              <a:xfrm>
                <a:off x="5456835" y="5830148"/>
                <a:ext cx="3517310" cy="83099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ko-KR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#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감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#</a:t>
                </a:r>
                <a:r>
                  <a:rPr lang="ko-KR" altLang="en-US" sz="1600" dirty="0" err="1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승모맘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#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강한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#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성실함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#</a:t>
                </a:r>
                <a:r>
                  <a:rPr lang="ko-KR" altLang="en-US" sz="1600" dirty="0" err="1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파랑색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#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새로움</a:t>
                </a:r>
              </a:p>
              <a:p>
                <a:pPr algn="r"/>
                <a:r>
                  <a:rPr lang="en-US" altLang="ko-KR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#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개발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#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데이터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#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아이디어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#</a:t>
                </a:r>
                <a:r>
                  <a:rPr lang="ko-KR" altLang="en-US" sz="1600" dirty="0" err="1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시몬스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#UX</a:t>
                </a:r>
              </a:p>
              <a:p>
                <a:pPr algn="r"/>
                <a:r>
                  <a:rPr lang="en-US" altLang="ko-KR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#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책임감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#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역지사지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#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협업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#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빠른</a:t>
                </a:r>
              </a:p>
            </p:txBody>
          </p:sp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4C93A1F-4172-CF48-85FF-1F73C5E1D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7556" y="3574192"/>
              <a:ext cx="3076086" cy="4101448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D83AFA49-8EDA-8147-A169-F7B997216042}"/>
              </a:ext>
            </a:extLst>
          </p:cNvPr>
          <p:cNvGrpSpPr/>
          <p:nvPr/>
        </p:nvGrpSpPr>
        <p:grpSpPr>
          <a:xfrm>
            <a:off x="2968422" y="6940853"/>
            <a:ext cx="7567714" cy="4101448"/>
            <a:chOff x="-3124072" y="3574192"/>
            <a:chExt cx="7567714" cy="4101448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C8EFF8E2-EA9E-EF4F-8FF7-D1266780295E}"/>
                </a:ext>
              </a:extLst>
            </p:cNvPr>
            <p:cNvGrpSpPr/>
            <p:nvPr/>
          </p:nvGrpSpPr>
          <p:grpSpPr>
            <a:xfrm>
              <a:off x="-3124072" y="4457870"/>
              <a:ext cx="7456905" cy="3176915"/>
              <a:chOff x="4373728" y="3564941"/>
              <a:chExt cx="7456905" cy="3176915"/>
            </a:xfrm>
          </p:grpSpPr>
          <p:sp>
            <p:nvSpPr>
              <p:cNvPr id="71" name="모서리가 둥근 직사각형 70">
                <a:extLst>
                  <a:ext uri="{FF2B5EF4-FFF2-40B4-BE49-F238E27FC236}">
                    <a16:creationId xmlns:a16="http://schemas.microsoft.com/office/drawing/2014/main" id="{F7BD4D06-6F76-C941-B021-174DE2123908}"/>
                  </a:ext>
                </a:extLst>
              </p:cNvPr>
              <p:cNvSpPr/>
              <p:nvPr/>
            </p:nvSpPr>
            <p:spPr>
              <a:xfrm>
                <a:off x="4373728" y="3701185"/>
                <a:ext cx="7456905" cy="304067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6EBB7D3-1B89-1744-8AB9-53E076118B30}"/>
                  </a:ext>
                </a:extLst>
              </p:cNvPr>
              <p:cNvSpPr txBox="1"/>
              <p:nvPr/>
            </p:nvSpPr>
            <p:spPr>
              <a:xfrm>
                <a:off x="6558365" y="3564941"/>
                <a:ext cx="2459233" cy="1234953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lvl="1" algn="r">
                  <a:lnSpc>
                    <a:spcPct val="150000"/>
                  </a:lnSpc>
                </a:pPr>
                <a:r>
                  <a:rPr lang="ko-KR" altLang="en-US" sz="5400" b="1" dirty="0">
                    <a:solidFill>
                      <a:schemeClr val="bg1"/>
                    </a:solidFill>
                    <a:latin typeface="KoreanYNMYTB" panose="02020600000000000000" pitchFamily="18" charset="-127"/>
                    <a:ea typeface="KoreanYNMYTB" panose="02020600000000000000" pitchFamily="18" charset="-127"/>
                  </a:rPr>
                  <a:t>박재현</a:t>
                </a:r>
                <a:endParaRPr lang="en-US" altLang="ko-KR" sz="5400" dirty="0">
                  <a:solidFill>
                    <a:schemeClr val="bg1"/>
                  </a:solidFill>
                  <a:latin typeface="KoreanYNMYTB" panose="02020600000000000000" pitchFamily="18" charset="-127"/>
                  <a:ea typeface="KoreanYNMYTB" panose="02020600000000000000" pitchFamily="18" charset="-127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8EC1B19-2E62-C340-9DAD-9A08A7674F13}"/>
                  </a:ext>
                </a:extLst>
              </p:cNvPr>
              <p:cNvSpPr txBox="1"/>
              <p:nvPr/>
            </p:nvSpPr>
            <p:spPr>
              <a:xfrm>
                <a:off x="6067564" y="4807478"/>
                <a:ext cx="2950034" cy="41549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lvl="1" algn="r"/>
                <a:r>
                  <a:rPr lang="ko-KR" altLang="en-US" sz="2100" dirty="0">
                    <a:solidFill>
                      <a:schemeClr val="bg1"/>
                    </a:solidFill>
                    <a:latin typeface="KoreanYNMYTL" panose="02020600000000000000" pitchFamily="18" charset="-127"/>
                    <a:ea typeface="KoreanYNMYTL" panose="02020600000000000000" pitchFamily="18" charset="-127"/>
                  </a:rPr>
                  <a:t>방구석연구소 연구소장</a:t>
                </a: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6A324053-3984-0D49-9E83-BB7B086980A7}"/>
                  </a:ext>
                </a:extLst>
              </p:cNvPr>
              <p:cNvSpPr/>
              <p:nvPr/>
            </p:nvSpPr>
            <p:spPr>
              <a:xfrm>
                <a:off x="4408645" y="5257101"/>
                <a:ext cx="4608954" cy="46166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ko-KR" sz="2400" b="1" dirty="0">
                    <a:solidFill>
                      <a:schemeClr val="bg1"/>
                    </a:solidFill>
                    <a:latin typeface="KoreanYNMYTB" panose="02020600000000000000" pitchFamily="18" charset="-127"/>
                    <a:ea typeface="KoreanYNMYTB" panose="02020600000000000000" pitchFamily="18" charset="-127"/>
                  </a:rPr>
                  <a:t>“</a:t>
                </a:r>
                <a:r>
                  <a:rPr lang="ko-KR" altLang="en-US" sz="2400" b="1" dirty="0">
                    <a:solidFill>
                      <a:schemeClr val="bg1"/>
                    </a:solidFill>
                    <a:latin typeface="KoreanYNMYTB" panose="02020600000000000000" pitchFamily="18" charset="-127"/>
                    <a:ea typeface="KoreanYNMYTB" panose="02020600000000000000" pitchFamily="18" charset="-127"/>
                  </a:rPr>
                  <a:t>편리함과 행복을 </a:t>
                </a:r>
                <a:r>
                  <a:rPr lang="ko-KR" altLang="en-US" sz="2400" b="1" dirty="0" err="1">
                    <a:solidFill>
                      <a:schemeClr val="bg1"/>
                    </a:solidFill>
                    <a:latin typeface="KoreanYNMYTB" panose="02020600000000000000" pitchFamily="18" charset="-127"/>
                    <a:ea typeface="KoreanYNMYTB" panose="02020600000000000000" pitchFamily="18" charset="-127"/>
                  </a:rPr>
                  <a:t>주고싶은</a:t>
                </a:r>
                <a:r>
                  <a:rPr lang="ko-KR" altLang="en-US" sz="2400" b="1" dirty="0">
                    <a:solidFill>
                      <a:schemeClr val="bg1"/>
                    </a:solidFill>
                    <a:latin typeface="KoreanYNMYTB" panose="02020600000000000000" pitchFamily="18" charset="-127"/>
                    <a:ea typeface="KoreanYNMYTB" panose="02020600000000000000" pitchFamily="18" charset="-127"/>
                  </a:rPr>
                  <a:t> 개발자</a:t>
                </a:r>
                <a:r>
                  <a:rPr lang="en-US" altLang="ko-KR" sz="2400" b="1" dirty="0">
                    <a:solidFill>
                      <a:schemeClr val="bg1"/>
                    </a:solidFill>
                    <a:latin typeface="KoreanYNMYTB" panose="02020600000000000000" pitchFamily="18" charset="-127"/>
                    <a:ea typeface="KoreanYNMYTB" panose="02020600000000000000" pitchFamily="18" charset="-127"/>
                  </a:rPr>
                  <a:t>“</a:t>
                </a:r>
                <a:endParaRPr lang="ko-KR" altLang="en-US" sz="2400" b="1" dirty="0">
                  <a:solidFill>
                    <a:schemeClr val="bg1"/>
                  </a:solidFill>
                  <a:latin typeface="KoreanYNMYTB" panose="02020600000000000000" pitchFamily="18" charset="-127"/>
                  <a:ea typeface="KoreanYNMYTB" panose="02020600000000000000" pitchFamily="18" charset="-127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96A18E34-10DF-1245-8B73-5A6EBC2ABA72}"/>
                  </a:ext>
                </a:extLst>
              </p:cNvPr>
              <p:cNvSpPr/>
              <p:nvPr/>
            </p:nvSpPr>
            <p:spPr>
              <a:xfrm>
                <a:off x="5456835" y="5830148"/>
                <a:ext cx="3517310" cy="83099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ko-KR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#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감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#</a:t>
                </a:r>
                <a:r>
                  <a:rPr lang="ko-KR" altLang="en-US" sz="1600" dirty="0" err="1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승모맘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#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강한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#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성실함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#</a:t>
                </a:r>
                <a:r>
                  <a:rPr lang="ko-KR" altLang="en-US" sz="1600" dirty="0" err="1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파랑색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#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새로움</a:t>
                </a:r>
              </a:p>
              <a:p>
                <a:pPr algn="r"/>
                <a:r>
                  <a:rPr lang="en-US" altLang="ko-KR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#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개발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#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데이터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#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아이디어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#</a:t>
                </a:r>
                <a:r>
                  <a:rPr lang="ko-KR" altLang="en-US" sz="1600" dirty="0" err="1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시몬스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#UX</a:t>
                </a:r>
              </a:p>
              <a:p>
                <a:pPr algn="r"/>
                <a:r>
                  <a:rPr lang="en-US" altLang="ko-KR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#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책임감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#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역지사지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#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협업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#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Apple SD Gothic Neo Thin" panose="02000300000000000000" pitchFamily="2" charset="-127"/>
                    <a:ea typeface="Apple SD Gothic Neo Thin" panose="02000300000000000000" pitchFamily="2" charset="-127"/>
                    <a:cs typeface="ChosunilboNM" panose="02030304000000000000" pitchFamily="18" charset="-128"/>
                  </a:rPr>
                  <a:t>빠른</a:t>
                </a:r>
              </a:p>
            </p:txBody>
          </p:sp>
        </p:grp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48A9254F-F427-A64C-9CBA-8DAD9C508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7556" y="3574192"/>
              <a:ext cx="3076086" cy="41014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05562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643 -0.00348 L 0.14727 0.01041 C 0.18334 0.01365 0.23711 0.01574 0.29427 0.01574 C 0.35834 0.01574 0.41003 0.01365 0.44597 0.01041 L 0.61979 -0.00348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318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C286D8-7FC4-004E-A4FD-9C3007EB5EDC}"/>
              </a:ext>
            </a:extLst>
          </p:cNvPr>
          <p:cNvSpPr/>
          <p:nvPr/>
        </p:nvSpPr>
        <p:spPr>
          <a:xfrm>
            <a:off x="-152400" y="0"/>
            <a:ext cx="12344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56" name="그룹 1001">
            <a:extLst>
              <a:ext uri="{FF2B5EF4-FFF2-40B4-BE49-F238E27FC236}">
                <a16:creationId xmlns:a16="http://schemas.microsoft.com/office/drawing/2014/main" id="{F537A55B-8A38-D94F-807D-625E8F810398}"/>
              </a:ext>
            </a:extLst>
          </p:cNvPr>
          <p:cNvGrpSpPr/>
          <p:nvPr/>
        </p:nvGrpSpPr>
        <p:grpSpPr>
          <a:xfrm>
            <a:off x="-152400" y="0"/>
            <a:ext cx="12344400" cy="6857997"/>
            <a:chOff x="0" y="0"/>
            <a:chExt cx="18285714" cy="10285714"/>
          </a:xfrm>
        </p:grpSpPr>
        <p:pic>
          <p:nvPicPr>
            <p:cNvPr id="58" name="Object 2">
              <a:extLst>
                <a:ext uri="{FF2B5EF4-FFF2-40B4-BE49-F238E27FC236}">
                  <a16:creationId xmlns:a16="http://schemas.microsoft.com/office/drawing/2014/main" id="{F380CCEC-6A57-794B-AE11-F1834CEC4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4F440282-4ECC-1643-8AAF-402279BBF7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221" y="320040"/>
            <a:ext cx="6537960" cy="653796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558A4538-D6A9-F348-822D-1DC63C69C169}"/>
              </a:ext>
            </a:extLst>
          </p:cNvPr>
          <p:cNvSpPr txBox="1"/>
          <p:nvPr/>
        </p:nvSpPr>
        <p:spPr>
          <a:xfrm>
            <a:off x="-159536" y="1803571"/>
            <a:ext cx="3626640" cy="27007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lvl="1" algn="r">
              <a:lnSpc>
                <a:spcPct val="150000"/>
              </a:lnSpc>
            </a:pPr>
            <a:r>
              <a:rPr lang="ko-KR" altLang="en-US" sz="6000" b="1" dirty="0">
                <a:solidFill>
                  <a:schemeClr val="bg1"/>
                </a:solidFill>
                <a:latin typeface="KoreanYNMYTB" panose="02020600000000000000" pitchFamily="18" charset="-127"/>
                <a:ea typeface="KoreanYNMYTB" panose="02020600000000000000" pitchFamily="18" charset="-127"/>
              </a:rPr>
              <a:t>연구소장</a:t>
            </a:r>
            <a:endParaRPr lang="en-US" altLang="ko-KR" sz="6000" b="1" dirty="0">
              <a:solidFill>
                <a:schemeClr val="bg1"/>
              </a:solidFill>
              <a:latin typeface="KoreanYNMYTB" panose="02020600000000000000" pitchFamily="18" charset="-127"/>
              <a:ea typeface="KoreanYNMYTB" panose="02020600000000000000" pitchFamily="18" charset="-127"/>
            </a:endParaRPr>
          </a:p>
          <a:p>
            <a:pPr marL="0" lvl="1" algn="r">
              <a:lnSpc>
                <a:spcPct val="150000"/>
              </a:lnSpc>
            </a:pPr>
            <a:r>
              <a:rPr lang="ko-KR" altLang="en-US" sz="6000" b="1" dirty="0">
                <a:solidFill>
                  <a:schemeClr val="bg1"/>
                </a:solidFill>
                <a:latin typeface="KoreanYNMYTB" panose="02020600000000000000" pitchFamily="18" charset="-127"/>
                <a:ea typeface="KoreanYNMYTB" panose="02020600000000000000" pitchFamily="18" charset="-127"/>
              </a:rPr>
              <a:t>박재현</a:t>
            </a:r>
            <a:endParaRPr lang="en-US" altLang="ko-KR" sz="6000" b="1" dirty="0">
              <a:solidFill>
                <a:schemeClr val="bg1"/>
              </a:solidFill>
              <a:latin typeface="KoreanYNMYTB" panose="02020600000000000000" pitchFamily="18" charset="-127"/>
              <a:ea typeface="KoreanYNMYTB" panose="02020600000000000000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CC112B6-CA83-C243-B6EA-18DCA3D390D6}"/>
              </a:ext>
            </a:extLst>
          </p:cNvPr>
          <p:cNvSpPr txBox="1"/>
          <p:nvPr/>
        </p:nvSpPr>
        <p:spPr>
          <a:xfrm>
            <a:off x="7278063" y="2064412"/>
            <a:ext cx="3862860" cy="217905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lvl="1" algn="r">
              <a:lnSpc>
                <a:spcPct val="150000"/>
              </a:lnSpc>
            </a:pPr>
            <a:r>
              <a:rPr lang="en-US" altLang="ko-KR" sz="4800" b="1" dirty="0">
                <a:solidFill>
                  <a:schemeClr val="bg1"/>
                </a:solidFill>
                <a:latin typeface="KoreanYNMYTB" panose="02020600000000000000" pitchFamily="18" charset="-127"/>
                <a:ea typeface="KoreanYNMYTB" panose="02020600000000000000" pitchFamily="18" charset="-127"/>
              </a:rPr>
              <a:t>“</a:t>
            </a:r>
            <a:r>
              <a:rPr lang="ko-KR" altLang="en-US" sz="4800" b="1" dirty="0">
                <a:solidFill>
                  <a:schemeClr val="bg1"/>
                </a:solidFill>
                <a:latin typeface="KoreanYNMYTB" panose="02020600000000000000" pitchFamily="18" charset="-127"/>
                <a:ea typeface="KoreanYNMYTB" panose="02020600000000000000" pitchFamily="18" charset="-127"/>
              </a:rPr>
              <a:t>미친놈들이</a:t>
            </a:r>
            <a:endParaRPr lang="en-US" altLang="ko-KR" sz="4800" b="1" dirty="0">
              <a:solidFill>
                <a:schemeClr val="bg1"/>
              </a:solidFill>
              <a:latin typeface="KoreanYNMYTB" panose="02020600000000000000" pitchFamily="18" charset="-127"/>
              <a:ea typeface="KoreanYNMYTB" panose="02020600000000000000" pitchFamily="18" charset="-127"/>
            </a:endParaRPr>
          </a:p>
          <a:p>
            <a:pPr marL="0" lvl="1" algn="r">
              <a:lnSpc>
                <a:spcPct val="150000"/>
              </a:lnSpc>
            </a:pPr>
            <a:r>
              <a:rPr lang="ko-KR" altLang="en-US" sz="4800" b="1" dirty="0">
                <a:solidFill>
                  <a:schemeClr val="bg1"/>
                </a:solidFill>
                <a:latin typeface="KoreanYNMYTB" panose="02020600000000000000" pitchFamily="18" charset="-127"/>
                <a:ea typeface="KoreanYNMYTB" panose="02020600000000000000" pitchFamily="18" charset="-127"/>
              </a:rPr>
              <a:t>성공한다</a:t>
            </a:r>
            <a:r>
              <a:rPr lang="en-US" altLang="ko-KR" sz="4800" b="1" dirty="0">
                <a:solidFill>
                  <a:schemeClr val="bg1"/>
                </a:solidFill>
                <a:latin typeface="KoreanYNMYTB" panose="02020600000000000000" pitchFamily="18" charset="-127"/>
                <a:ea typeface="KoreanYNMYTB" panose="02020600000000000000" pitchFamily="18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44442677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D20520C-56B2-4E5C-9B0D-9AFCBCCA24CF}"/>
              </a:ext>
            </a:extLst>
          </p:cNvPr>
          <p:cNvSpPr/>
          <p:nvPr/>
        </p:nvSpPr>
        <p:spPr>
          <a:xfrm>
            <a:off x="0" y="0"/>
            <a:ext cx="12192000" cy="7135390"/>
          </a:xfrm>
          <a:prstGeom prst="rect">
            <a:avLst/>
          </a:prstGeom>
          <a:solidFill>
            <a:srgbClr val="FD78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5F72F6-1F8F-4B9E-87D3-5EFD48CF3AC6}"/>
              </a:ext>
            </a:extLst>
          </p:cNvPr>
          <p:cNvSpPr txBox="1"/>
          <p:nvPr/>
        </p:nvSpPr>
        <p:spPr>
          <a:xfrm>
            <a:off x="4624926" y="3044279"/>
            <a:ext cx="80978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ko-KR" altLang="en-US" sz="44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질의 응답</a:t>
            </a:r>
            <a:endParaRPr lang="ko-KR" altLang="en-US" sz="4400" b="1" dirty="0">
              <a:solidFill>
                <a:schemeClr val="bg1"/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pic>
        <p:nvPicPr>
          <p:cNvPr id="7" name="그림 6" descr="밤하늘이(가) 표시된 사진&#10;&#10;자동 생성된 설명">
            <a:extLst>
              <a:ext uri="{FF2B5EF4-FFF2-40B4-BE49-F238E27FC236}">
                <a16:creationId xmlns:a16="http://schemas.microsoft.com/office/drawing/2014/main" id="{72B68FFD-5717-4EF2-823A-473BD74A3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004" y="187631"/>
            <a:ext cx="963896" cy="3277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DD1DA5-6039-41EA-8F6E-E2DBDA55C82B}"/>
              </a:ext>
            </a:extLst>
          </p:cNvPr>
          <p:cNvSpPr txBox="1"/>
          <p:nvPr/>
        </p:nvSpPr>
        <p:spPr>
          <a:xfrm>
            <a:off x="10472454" y="5753851"/>
            <a:ext cx="15226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r"/>
            <a:r>
              <a:rPr lang="ko-KR" altLang="en-US" sz="800" b="1" dirty="0">
                <a:solidFill>
                  <a:schemeClr val="bg1"/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참조내역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9D2F33-B787-48FF-B512-1383AA39980F}"/>
              </a:ext>
            </a:extLst>
          </p:cNvPr>
          <p:cNvSpPr txBox="1"/>
          <p:nvPr/>
        </p:nvSpPr>
        <p:spPr>
          <a:xfrm>
            <a:off x="806449" y="5969295"/>
            <a:ext cx="11188701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r">
              <a:lnSpc>
                <a:spcPct val="200000"/>
              </a:lnSpc>
            </a:pPr>
            <a:r>
              <a:rPr lang="ko-KR" altLang="en-US" sz="900" dirty="0" err="1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미리보는</a:t>
            </a:r>
            <a:r>
              <a:rPr lang="ko-KR" altLang="en-US" sz="9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2020 </a:t>
            </a:r>
            <a:r>
              <a:rPr lang="ko-KR" altLang="en-US" sz="9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소비 트렌드 사전</a:t>
            </a:r>
            <a:r>
              <a:rPr lang="en-US" altLang="ko-KR" sz="9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, </a:t>
            </a:r>
            <a:r>
              <a:rPr lang="ko-KR" altLang="en-US" sz="9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한화저널 </a:t>
            </a:r>
            <a:r>
              <a:rPr lang="en-US" altLang="ko-KR" sz="9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[https://m.hanwha.co.kr/media/discover/view.do?seq=2965]</a:t>
            </a:r>
          </a:p>
          <a:p>
            <a:pPr marL="0" lvl="1" algn="r">
              <a:lnSpc>
                <a:spcPct val="200000"/>
              </a:lnSpc>
            </a:pPr>
            <a:r>
              <a:rPr lang="en-US" altLang="ko-KR" sz="9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‘</a:t>
            </a:r>
            <a:r>
              <a:rPr lang="ko-KR" altLang="en-US" sz="900" dirty="0" err="1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편리미엄</a:t>
            </a:r>
            <a:r>
              <a:rPr lang="en-US" altLang="ko-KR" sz="9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’</a:t>
            </a:r>
            <a:r>
              <a:rPr lang="ko-KR" altLang="en-US" sz="9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얹은 가사서비스</a:t>
            </a:r>
            <a:r>
              <a:rPr lang="en-US" altLang="ko-KR" sz="9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… 3</a:t>
            </a:r>
            <a:r>
              <a:rPr lang="ko-KR" altLang="en-US" sz="900" dirty="0" err="1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년만에</a:t>
            </a:r>
            <a:r>
              <a:rPr lang="ko-KR" altLang="en-US" sz="9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결제규모 </a:t>
            </a:r>
            <a:r>
              <a:rPr lang="en-US" altLang="ko-KR" sz="9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3</a:t>
            </a:r>
            <a:r>
              <a:rPr lang="ko-KR" altLang="en-US" sz="9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배 증가</a:t>
            </a:r>
            <a:r>
              <a:rPr lang="en-US" altLang="ko-KR" sz="9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, </a:t>
            </a:r>
            <a:r>
              <a:rPr lang="ko-KR" altLang="en-US" sz="9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대한데일리 </a:t>
            </a:r>
            <a:r>
              <a:rPr lang="en-US" altLang="ko-KR" sz="9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[http://www.dhdaily.co.kr/news/articleView.html?idxno=2332]</a:t>
            </a:r>
          </a:p>
          <a:p>
            <a:pPr marL="0" lvl="1" algn="r">
              <a:lnSpc>
                <a:spcPct val="20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당근마켓은 어떻게 중고나라의 아성을 위협하게 됐을까</a:t>
            </a:r>
            <a:r>
              <a:rPr lang="en-US" altLang="ko-KR" sz="9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, </a:t>
            </a:r>
            <a:r>
              <a:rPr lang="ko-KR" altLang="en-US" sz="9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한국일보 </a:t>
            </a:r>
            <a:r>
              <a:rPr lang="en-US" altLang="ko-KR" sz="9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[https://www.hankookilbo.com/News/Read/A202006281055000571]</a:t>
            </a:r>
          </a:p>
        </p:txBody>
      </p:sp>
    </p:spTree>
    <p:extLst>
      <p:ext uri="{BB962C8B-B14F-4D97-AF65-F5344CB8AC3E}">
        <p14:creationId xmlns:p14="http://schemas.microsoft.com/office/powerpoint/2010/main" val="3649944427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D20520C-56B2-4E5C-9B0D-9AFCBCCA24CF}"/>
              </a:ext>
            </a:extLst>
          </p:cNvPr>
          <p:cNvSpPr/>
          <p:nvPr/>
        </p:nvSpPr>
        <p:spPr>
          <a:xfrm>
            <a:off x="0" y="-37904"/>
            <a:ext cx="12192000" cy="7135390"/>
          </a:xfrm>
          <a:prstGeom prst="rect">
            <a:avLst/>
          </a:prstGeom>
          <a:solidFill>
            <a:srgbClr val="FD78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밤하늘이(가) 표시된 사진&#10;&#10;자동 생성된 설명">
            <a:extLst>
              <a:ext uri="{FF2B5EF4-FFF2-40B4-BE49-F238E27FC236}">
                <a16:creationId xmlns:a16="http://schemas.microsoft.com/office/drawing/2014/main" id="{7C136C37-E2E1-4FD0-98D2-6DAC28C85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877" y="2493848"/>
            <a:ext cx="5338307" cy="18152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25F72F6-1F8F-4B9E-87D3-5EFD48CF3AC6}"/>
              </a:ext>
            </a:extLst>
          </p:cNvPr>
          <p:cNvSpPr txBox="1"/>
          <p:nvPr/>
        </p:nvSpPr>
        <p:spPr>
          <a:xfrm>
            <a:off x="1077685" y="3017633"/>
            <a:ext cx="2957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ko-KR" altLang="en-US" sz="32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감사합니다</a:t>
            </a:r>
            <a:r>
              <a:rPr lang="en-US" altLang="ko-KR" sz="3200" dirty="0">
                <a:solidFill>
                  <a:schemeClr val="bg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.</a:t>
            </a:r>
            <a:endParaRPr lang="ko-KR" altLang="en-US" sz="3200" b="1" dirty="0">
              <a:solidFill>
                <a:schemeClr val="bg1"/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7E17BE-1D06-4835-94F8-10976E9F86AD}"/>
              </a:ext>
            </a:extLst>
          </p:cNvPr>
          <p:cNvSpPr txBox="1"/>
          <p:nvPr/>
        </p:nvSpPr>
        <p:spPr>
          <a:xfrm>
            <a:off x="1179286" y="3939736"/>
            <a:ext cx="3407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>
                <a:solidFill>
                  <a:schemeClr val="bg1"/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Team. </a:t>
            </a:r>
            <a:r>
              <a:rPr lang="ko-KR" altLang="en-US" b="1" dirty="0">
                <a:solidFill>
                  <a:schemeClr val="bg1"/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방구석 연구소 </a:t>
            </a:r>
            <a:r>
              <a:rPr lang="en-US" altLang="ko-KR" b="1" dirty="0">
                <a:solidFill>
                  <a:schemeClr val="bg1"/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(</a:t>
            </a:r>
            <a:r>
              <a:rPr lang="ko-KR" altLang="en-US" b="1" dirty="0">
                <a:solidFill>
                  <a:schemeClr val="bg1"/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구미 </a:t>
            </a:r>
            <a:r>
              <a:rPr lang="en-US" altLang="ko-KR" b="1" dirty="0">
                <a:solidFill>
                  <a:schemeClr val="bg1"/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1</a:t>
            </a:r>
            <a:r>
              <a:rPr lang="ko-KR" altLang="en-US" b="1" dirty="0">
                <a:solidFill>
                  <a:schemeClr val="bg1"/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반 </a:t>
            </a:r>
            <a:r>
              <a:rPr lang="en-US" altLang="ko-KR" b="1" dirty="0">
                <a:solidFill>
                  <a:schemeClr val="bg1"/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1</a:t>
            </a:r>
            <a:r>
              <a:rPr lang="ko-KR" altLang="en-US" b="1" dirty="0">
                <a:solidFill>
                  <a:schemeClr val="bg1"/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조</a:t>
            </a:r>
            <a:r>
              <a:rPr lang="en-US" altLang="ko-KR" b="1" dirty="0">
                <a:solidFill>
                  <a:schemeClr val="bg1"/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)</a:t>
            </a:r>
            <a:endParaRPr lang="ko-KR" altLang="en-US" sz="1800" b="1" dirty="0">
              <a:solidFill>
                <a:schemeClr val="bg1"/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03F4717-C2EE-4EF2-86A1-CF12F4A3DB2D}"/>
              </a:ext>
            </a:extLst>
          </p:cNvPr>
          <p:cNvCxnSpPr>
            <a:cxnSpLocks/>
          </p:cNvCxnSpPr>
          <p:nvPr/>
        </p:nvCxnSpPr>
        <p:spPr>
          <a:xfrm>
            <a:off x="1179286" y="3645950"/>
            <a:ext cx="198482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03540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밤하늘이(가) 표시된 사진&#10;&#10;자동 생성된 설명">
            <a:extLst>
              <a:ext uri="{FF2B5EF4-FFF2-40B4-BE49-F238E27FC236}">
                <a16:creationId xmlns:a16="http://schemas.microsoft.com/office/drawing/2014/main" id="{7C136C37-E2E1-4FD0-98D2-6DAC28C85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004" y="187631"/>
            <a:ext cx="963896" cy="32776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9F4500F-60EC-4821-9546-47C30D90CE56}"/>
              </a:ext>
            </a:extLst>
          </p:cNvPr>
          <p:cNvCxnSpPr>
            <a:cxnSpLocks/>
          </p:cNvCxnSpPr>
          <p:nvPr/>
        </p:nvCxnSpPr>
        <p:spPr>
          <a:xfrm>
            <a:off x="379186" y="651788"/>
            <a:ext cx="11520714" cy="0"/>
          </a:xfrm>
          <a:prstGeom prst="line">
            <a:avLst/>
          </a:prstGeom>
          <a:ln w="19050">
            <a:solidFill>
              <a:srgbClr val="FD780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2AB799B-9B61-4F10-8DF1-9C7808DBBFE6}"/>
              </a:ext>
            </a:extLst>
          </p:cNvPr>
          <p:cNvSpPr txBox="1"/>
          <p:nvPr/>
        </p:nvSpPr>
        <p:spPr>
          <a:xfrm>
            <a:off x="379186" y="719244"/>
            <a:ext cx="1522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2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1-1. </a:t>
            </a:r>
            <a:r>
              <a:rPr lang="ko-KR" altLang="en-US" sz="12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기획 배경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3B15BA-16B2-4745-A332-7DF768A25CF7}"/>
              </a:ext>
            </a:extLst>
          </p:cNvPr>
          <p:cNvSpPr txBox="1"/>
          <p:nvPr/>
        </p:nvSpPr>
        <p:spPr>
          <a:xfrm>
            <a:off x="379186" y="356561"/>
            <a:ext cx="1522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1.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기획 배경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45020C-34C5-A746-B5F3-0DACACBC3F72}"/>
              </a:ext>
            </a:extLst>
          </p:cNvPr>
          <p:cNvSpPr txBox="1"/>
          <p:nvPr/>
        </p:nvSpPr>
        <p:spPr>
          <a:xfrm>
            <a:off x="2453559" y="2590698"/>
            <a:ext cx="6923768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>
              <a:lnSpc>
                <a:spcPct val="150000"/>
              </a:lnSpc>
            </a:pPr>
            <a:r>
              <a:rPr lang="ko-KR" altLang="en-US" sz="7200" dirty="0" err="1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편리미엄</a:t>
            </a:r>
            <a:endParaRPr lang="en-US" altLang="ko-KR" sz="72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6B65DE-FFAA-5448-B04B-9EDBA11A737F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299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560" y="2908750"/>
            <a:ext cx="421000" cy="3271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76FED38-13B4-4747-A884-DD78F953CE06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299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843630" y="3710506"/>
            <a:ext cx="421000" cy="32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07102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밤하늘이(가) 표시된 사진&#10;&#10;자동 생성된 설명">
            <a:extLst>
              <a:ext uri="{FF2B5EF4-FFF2-40B4-BE49-F238E27FC236}">
                <a16:creationId xmlns:a16="http://schemas.microsoft.com/office/drawing/2014/main" id="{7C136C37-E2E1-4FD0-98D2-6DAC28C85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004" y="187631"/>
            <a:ext cx="963896" cy="32776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9F4500F-60EC-4821-9546-47C30D90CE56}"/>
              </a:ext>
            </a:extLst>
          </p:cNvPr>
          <p:cNvCxnSpPr>
            <a:cxnSpLocks/>
          </p:cNvCxnSpPr>
          <p:nvPr/>
        </p:nvCxnSpPr>
        <p:spPr>
          <a:xfrm>
            <a:off x="379186" y="651788"/>
            <a:ext cx="11520714" cy="0"/>
          </a:xfrm>
          <a:prstGeom prst="line">
            <a:avLst/>
          </a:prstGeom>
          <a:ln w="19050">
            <a:solidFill>
              <a:srgbClr val="FD780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2AB799B-9B61-4F10-8DF1-9C7808DBBFE6}"/>
              </a:ext>
            </a:extLst>
          </p:cNvPr>
          <p:cNvSpPr txBox="1"/>
          <p:nvPr/>
        </p:nvSpPr>
        <p:spPr>
          <a:xfrm>
            <a:off x="379186" y="719244"/>
            <a:ext cx="1522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2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1-1. </a:t>
            </a:r>
            <a:r>
              <a:rPr lang="ko-KR" altLang="en-US" sz="12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기획 배경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3B15BA-16B2-4745-A332-7DF768A25CF7}"/>
              </a:ext>
            </a:extLst>
          </p:cNvPr>
          <p:cNvSpPr txBox="1"/>
          <p:nvPr/>
        </p:nvSpPr>
        <p:spPr>
          <a:xfrm>
            <a:off x="379186" y="356561"/>
            <a:ext cx="1522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1.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기획 배경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4317741-D109-2E4A-9824-4B4CD33AC6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305" y="1314295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03166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밤하늘이(가) 표시된 사진&#10;&#10;자동 생성된 설명">
            <a:extLst>
              <a:ext uri="{FF2B5EF4-FFF2-40B4-BE49-F238E27FC236}">
                <a16:creationId xmlns:a16="http://schemas.microsoft.com/office/drawing/2014/main" id="{7C136C37-E2E1-4FD0-98D2-6DAC28C85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004" y="187631"/>
            <a:ext cx="963896" cy="32776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9F4500F-60EC-4821-9546-47C30D90CE56}"/>
              </a:ext>
            </a:extLst>
          </p:cNvPr>
          <p:cNvCxnSpPr>
            <a:cxnSpLocks/>
          </p:cNvCxnSpPr>
          <p:nvPr/>
        </p:nvCxnSpPr>
        <p:spPr>
          <a:xfrm>
            <a:off x="379186" y="651788"/>
            <a:ext cx="11520714" cy="0"/>
          </a:xfrm>
          <a:prstGeom prst="line">
            <a:avLst/>
          </a:prstGeom>
          <a:ln w="19050">
            <a:solidFill>
              <a:srgbClr val="FD780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2AB799B-9B61-4F10-8DF1-9C7808DBBFE6}"/>
              </a:ext>
            </a:extLst>
          </p:cNvPr>
          <p:cNvSpPr txBox="1"/>
          <p:nvPr/>
        </p:nvSpPr>
        <p:spPr>
          <a:xfrm>
            <a:off x="379186" y="719244"/>
            <a:ext cx="1522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2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1-1. </a:t>
            </a:r>
            <a:r>
              <a:rPr lang="ko-KR" altLang="en-US" sz="12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기획 배경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3B15BA-16B2-4745-A332-7DF768A25CF7}"/>
              </a:ext>
            </a:extLst>
          </p:cNvPr>
          <p:cNvSpPr txBox="1"/>
          <p:nvPr/>
        </p:nvSpPr>
        <p:spPr>
          <a:xfrm>
            <a:off x="379186" y="356561"/>
            <a:ext cx="1522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1.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기획 배경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2899CF-B095-7E47-ADB9-922290154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2553" y="1118705"/>
            <a:ext cx="6393979" cy="534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37991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밤하늘이(가) 표시된 사진&#10;&#10;자동 생성된 설명">
            <a:extLst>
              <a:ext uri="{FF2B5EF4-FFF2-40B4-BE49-F238E27FC236}">
                <a16:creationId xmlns:a16="http://schemas.microsoft.com/office/drawing/2014/main" id="{7C136C37-E2E1-4FD0-98D2-6DAC28C85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004" y="187631"/>
            <a:ext cx="963896" cy="32776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9F4500F-60EC-4821-9546-47C30D90CE56}"/>
              </a:ext>
            </a:extLst>
          </p:cNvPr>
          <p:cNvCxnSpPr>
            <a:cxnSpLocks/>
          </p:cNvCxnSpPr>
          <p:nvPr/>
        </p:nvCxnSpPr>
        <p:spPr>
          <a:xfrm>
            <a:off x="379186" y="651788"/>
            <a:ext cx="11520714" cy="0"/>
          </a:xfrm>
          <a:prstGeom prst="line">
            <a:avLst/>
          </a:prstGeom>
          <a:ln w="19050">
            <a:solidFill>
              <a:srgbClr val="FD780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C433E7-C861-4D27-99BF-9FED892E1D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26" b="41121"/>
          <a:stretch/>
        </p:blipFill>
        <p:spPr bwMode="auto">
          <a:xfrm>
            <a:off x="2573110" y="1461264"/>
            <a:ext cx="6788429" cy="470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0BFE18-81DE-934D-8048-E9BC6ABC3B3C}"/>
              </a:ext>
            </a:extLst>
          </p:cNvPr>
          <p:cNvSpPr txBox="1"/>
          <p:nvPr/>
        </p:nvSpPr>
        <p:spPr>
          <a:xfrm>
            <a:off x="379186" y="356561"/>
            <a:ext cx="1522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1.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기획 배경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A84E87-2967-8943-810E-5732280D1C82}"/>
              </a:ext>
            </a:extLst>
          </p:cNvPr>
          <p:cNvSpPr txBox="1"/>
          <p:nvPr/>
        </p:nvSpPr>
        <p:spPr>
          <a:xfrm>
            <a:off x="379186" y="719244"/>
            <a:ext cx="1522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2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1-1. </a:t>
            </a:r>
            <a:r>
              <a:rPr lang="ko-KR" altLang="en-US" sz="12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기획 배경</a:t>
            </a:r>
          </a:p>
        </p:txBody>
      </p:sp>
    </p:spTree>
    <p:extLst>
      <p:ext uri="{BB962C8B-B14F-4D97-AF65-F5344CB8AC3E}">
        <p14:creationId xmlns:p14="http://schemas.microsoft.com/office/powerpoint/2010/main" val="424310846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밤하늘이(가) 표시된 사진&#10;&#10;자동 생성된 설명">
            <a:extLst>
              <a:ext uri="{FF2B5EF4-FFF2-40B4-BE49-F238E27FC236}">
                <a16:creationId xmlns:a16="http://schemas.microsoft.com/office/drawing/2014/main" id="{7C136C37-E2E1-4FD0-98D2-6DAC28C85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004" y="187631"/>
            <a:ext cx="963896" cy="32776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9F4500F-60EC-4821-9546-47C30D90CE56}"/>
              </a:ext>
            </a:extLst>
          </p:cNvPr>
          <p:cNvCxnSpPr>
            <a:cxnSpLocks/>
          </p:cNvCxnSpPr>
          <p:nvPr/>
        </p:nvCxnSpPr>
        <p:spPr>
          <a:xfrm>
            <a:off x="379186" y="651788"/>
            <a:ext cx="11520714" cy="0"/>
          </a:xfrm>
          <a:prstGeom prst="line">
            <a:avLst/>
          </a:prstGeom>
          <a:ln w="19050">
            <a:solidFill>
              <a:srgbClr val="FD780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2AB799B-9B61-4F10-8DF1-9C7808DBBFE6}"/>
              </a:ext>
            </a:extLst>
          </p:cNvPr>
          <p:cNvSpPr txBox="1"/>
          <p:nvPr/>
        </p:nvSpPr>
        <p:spPr>
          <a:xfrm>
            <a:off x="379186" y="719244"/>
            <a:ext cx="1522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2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1-1. </a:t>
            </a:r>
            <a:r>
              <a:rPr lang="ko-KR" altLang="en-US" sz="12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기획 배경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3B15BA-16B2-4745-A332-7DF768A25CF7}"/>
              </a:ext>
            </a:extLst>
          </p:cNvPr>
          <p:cNvSpPr txBox="1"/>
          <p:nvPr/>
        </p:nvSpPr>
        <p:spPr>
          <a:xfrm>
            <a:off x="379186" y="356561"/>
            <a:ext cx="1522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1.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기획 배경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A046A7-2265-D443-9947-A9CFA5D41D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850" y="2486505"/>
            <a:ext cx="1189173" cy="11891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99CCDF-CE21-AE42-97EC-8816A373BAF2}"/>
              </a:ext>
            </a:extLst>
          </p:cNvPr>
          <p:cNvSpPr txBox="1"/>
          <p:nvPr/>
        </p:nvSpPr>
        <p:spPr>
          <a:xfrm>
            <a:off x="3250586" y="3803367"/>
            <a:ext cx="1522695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단순 청소</a:t>
            </a:r>
            <a:endParaRPr lang="en-US" altLang="ko-KR" sz="20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13A2DF9-4250-5447-9A45-CAB347A484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186" y="2580427"/>
            <a:ext cx="1095251" cy="10952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97DC59-592C-4749-BBA2-332A796BF0FB}"/>
              </a:ext>
            </a:extLst>
          </p:cNvPr>
          <p:cNvSpPr txBox="1"/>
          <p:nvPr/>
        </p:nvSpPr>
        <p:spPr>
          <a:xfrm>
            <a:off x="7137780" y="3808304"/>
            <a:ext cx="1861920" cy="510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쓰레기 버리기</a:t>
            </a:r>
            <a:endParaRPr lang="en-US" altLang="ko-KR" sz="20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5EAA194-2627-F349-B83F-40C0489C43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418" y="2518604"/>
            <a:ext cx="1095251" cy="10952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E8C6457-75E9-0B47-B542-995E659D5C5A}"/>
              </a:ext>
            </a:extLst>
          </p:cNvPr>
          <p:cNvSpPr txBox="1"/>
          <p:nvPr/>
        </p:nvSpPr>
        <p:spPr>
          <a:xfrm>
            <a:off x="5366951" y="3808304"/>
            <a:ext cx="1522695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밥 하기</a:t>
            </a:r>
            <a:endParaRPr lang="en-US" altLang="ko-KR" sz="20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pic>
        <p:nvPicPr>
          <p:cNvPr id="18" name="그림 17" descr="밤하늘이(가) 표시된 사진&#10;&#10;자동 생성된 설명">
            <a:extLst>
              <a:ext uri="{FF2B5EF4-FFF2-40B4-BE49-F238E27FC236}">
                <a16:creationId xmlns:a16="http://schemas.microsoft.com/office/drawing/2014/main" id="{98BAB0F4-5042-3D40-9004-C3F6D8FBB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084" y="1788978"/>
            <a:ext cx="7512428" cy="255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03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밤하늘이(가) 표시된 사진&#10;&#10;자동 생성된 설명">
            <a:extLst>
              <a:ext uri="{FF2B5EF4-FFF2-40B4-BE49-F238E27FC236}">
                <a16:creationId xmlns:a16="http://schemas.microsoft.com/office/drawing/2014/main" id="{7C136C37-E2E1-4FD0-98D2-6DAC28C85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004" y="187631"/>
            <a:ext cx="963896" cy="32776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9F4500F-60EC-4821-9546-47C30D90CE56}"/>
              </a:ext>
            </a:extLst>
          </p:cNvPr>
          <p:cNvCxnSpPr>
            <a:cxnSpLocks/>
          </p:cNvCxnSpPr>
          <p:nvPr/>
        </p:nvCxnSpPr>
        <p:spPr>
          <a:xfrm>
            <a:off x="379186" y="651788"/>
            <a:ext cx="11520714" cy="0"/>
          </a:xfrm>
          <a:prstGeom prst="line">
            <a:avLst/>
          </a:prstGeom>
          <a:ln w="19050">
            <a:solidFill>
              <a:srgbClr val="FD780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24C5A66-FF1C-4388-89A4-C729053C8AC3}"/>
              </a:ext>
            </a:extLst>
          </p:cNvPr>
          <p:cNvSpPr txBox="1"/>
          <p:nvPr/>
        </p:nvSpPr>
        <p:spPr>
          <a:xfrm>
            <a:off x="2606299" y="4222246"/>
            <a:ext cx="6923768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>
              <a:lnSpc>
                <a:spcPct val="150000"/>
              </a:lnSpc>
            </a:pPr>
            <a:r>
              <a:rPr lang="ko-KR" altLang="en-US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전문성이 다소 필요하지 않은 일들이나 귀찮다고 느껴지는 일을</a:t>
            </a:r>
            <a:endParaRPr lang="en-US" altLang="ko-KR" sz="20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0" lvl="1" algn="ctr">
              <a:lnSpc>
                <a:spcPct val="150000"/>
              </a:lnSpc>
            </a:pPr>
            <a:r>
              <a:rPr lang="ko-KR" altLang="en-US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돈을 지불하고 다른 사람에게 부탁하고 싶은 사람</a:t>
            </a:r>
            <a:endParaRPr lang="en-US" altLang="ko-KR" sz="20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0" lvl="1" algn="ctr">
              <a:lnSpc>
                <a:spcPct val="150000"/>
              </a:lnSpc>
            </a:pPr>
            <a:endParaRPr lang="en-US" altLang="ko-KR" sz="20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95F717-B4C9-3F41-8399-7A5DDAB4D3F3}"/>
              </a:ext>
            </a:extLst>
          </p:cNvPr>
          <p:cNvSpPr txBox="1"/>
          <p:nvPr/>
        </p:nvSpPr>
        <p:spPr>
          <a:xfrm>
            <a:off x="379186" y="719244"/>
            <a:ext cx="1522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2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2-1. </a:t>
            </a:r>
            <a:r>
              <a:rPr lang="ko-KR" altLang="en-US" sz="1200" b="1" dirty="0" err="1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핸즈</a:t>
            </a:r>
            <a:r>
              <a:rPr lang="ko-KR" altLang="en-US" sz="12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 소개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61DCC7-C1AE-0448-9C6B-59261AEDA373}"/>
              </a:ext>
            </a:extLst>
          </p:cNvPr>
          <p:cNvSpPr txBox="1"/>
          <p:nvPr/>
        </p:nvSpPr>
        <p:spPr>
          <a:xfrm>
            <a:off x="379186" y="356561"/>
            <a:ext cx="1522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2.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프로젝트 소개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8AD42D8-8F76-8247-A72A-F932B7521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681" y="2387927"/>
            <a:ext cx="898326" cy="8983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F38272B-62E7-8E4B-9AE1-27E26B0888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209" y="2510319"/>
            <a:ext cx="653543" cy="653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501CB7E-A003-2E40-9F06-CF8A9FB84F73}"/>
              </a:ext>
            </a:extLst>
          </p:cNvPr>
          <p:cNvSpPr txBox="1"/>
          <p:nvPr/>
        </p:nvSpPr>
        <p:spPr>
          <a:xfrm>
            <a:off x="8350342" y="3202978"/>
            <a:ext cx="18024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1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일일 보디가드</a:t>
            </a:r>
            <a:endParaRPr lang="en-US" altLang="ko-KR" sz="16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BECD2B-C798-A04A-A647-BC3EBB7B24FD}"/>
              </a:ext>
            </a:extLst>
          </p:cNvPr>
          <p:cNvSpPr txBox="1"/>
          <p:nvPr/>
        </p:nvSpPr>
        <p:spPr>
          <a:xfrm>
            <a:off x="2752195" y="3224176"/>
            <a:ext cx="15030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1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단순 배송</a:t>
            </a:r>
            <a:endParaRPr lang="en-US" altLang="ko-KR" sz="16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A072985-D435-F642-9EBE-589568996F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807" y="2464115"/>
            <a:ext cx="781194" cy="78119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B967AD5-3D6D-224F-87AD-8396E63A5133}"/>
              </a:ext>
            </a:extLst>
          </p:cNvPr>
          <p:cNvSpPr txBox="1"/>
          <p:nvPr/>
        </p:nvSpPr>
        <p:spPr>
          <a:xfrm>
            <a:off x="3874019" y="3214939"/>
            <a:ext cx="15030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1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짐 맡기기</a:t>
            </a:r>
            <a:endParaRPr lang="en-US" altLang="ko-KR" sz="16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DBE0860-EC26-C148-A513-5D603D362A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390" y="2470732"/>
            <a:ext cx="923790" cy="92379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3CC0945-F48A-114D-AF5D-02B6111E5DFF}"/>
              </a:ext>
            </a:extLst>
          </p:cNvPr>
          <p:cNvSpPr txBox="1"/>
          <p:nvPr/>
        </p:nvSpPr>
        <p:spPr>
          <a:xfrm>
            <a:off x="5013096" y="3206086"/>
            <a:ext cx="15030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1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운전기사</a:t>
            </a:r>
            <a:endParaRPr lang="en-US" altLang="ko-KR" sz="16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D57EDA2-773F-DF44-8EF3-1CF1ED3F95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893" y="2482060"/>
            <a:ext cx="674585" cy="67458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D051135-3847-4743-A05E-DFF40CC85B01}"/>
              </a:ext>
            </a:extLst>
          </p:cNvPr>
          <p:cNvSpPr txBox="1"/>
          <p:nvPr/>
        </p:nvSpPr>
        <p:spPr>
          <a:xfrm>
            <a:off x="7335193" y="3206085"/>
            <a:ext cx="16749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1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단순 청소</a:t>
            </a:r>
            <a:endParaRPr lang="en-US" altLang="ko-KR" sz="16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C9728AA-DB37-1747-9A3C-D5FD3FBFDD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769" y="2464313"/>
            <a:ext cx="776823" cy="77682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AAA0270-4EBC-8142-89C3-242398C41903}"/>
              </a:ext>
            </a:extLst>
          </p:cNvPr>
          <p:cNvSpPr txBox="1"/>
          <p:nvPr/>
        </p:nvSpPr>
        <p:spPr>
          <a:xfrm>
            <a:off x="6179593" y="3206923"/>
            <a:ext cx="13445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16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잡초 뽑기</a:t>
            </a:r>
            <a:endParaRPr lang="en-US" altLang="ko-KR" sz="16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879503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밤하늘이(가) 표시된 사진&#10;&#10;자동 생성된 설명">
            <a:extLst>
              <a:ext uri="{FF2B5EF4-FFF2-40B4-BE49-F238E27FC236}">
                <a16:creationId xmlns:a16="http://schemas.microsoft.com/office/drawing/2014/main" id="{7C136C37-E2E1-4FD0-98D2-6DAC28C85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004" y="187631"/>
            <a:ext cx="963896" cy="32776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9F4500F-60EC-4821-9546-47C30D90CE56}"/>
              </a:ext>
            </a:extLst>
          </p:cNvPr>
          <p:cNvCxnSpPr>
            <a:cxnSpLocks/>
          </p:cNvCxnSpPr>
          <p:nvPr/>
        </p:nvCxnSpPr>
        <p:spPr>
          <a:xfrm>
            <a:off x="379186" y="651788"/>
            <a:ext cx="11520714" cy="0"/>
          </a:xfrm>
          <a:prstGeom prst="line">
            <a:avLst/>
          </a:prstGeom>
          <a:ln w="19050">
            <a:solidFill>
              <a:srgbClr val="FD780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24C5A66-FF1C-4388-89A4-C729053C8AC3}"/>
              </a:ext>
            </a:extLst>
          </p:cNvPr>
          <p:cNvSpPr txBox="1"/>
          <p:nvPr/>
        </p:nvSpPr>
        <p:spPr>
          <a:xfrm>
            <a:off x="2371295" y="3971257"/>
            <a:ext cx="6923768" cy="190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>
              <a:lnSpc>
                <a:spcPct val="150000"/>
              </a:lnSpc>
            </a:pPr>
            <a:r>
              <a:rPr lang="en-US" altLang="ko-KR" sz="16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‘</a:t>
            </a:r>
            <a:r>
              <a:rPr lang="ko-KR" altLang="en-US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핸디</a:t>
            </a:r>
            <a:r>
              <a:rPr lang="en-US" altLang="ko-KR" sz="16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’</a:t>
            </a:r>
            <a:r>
              <a:rPr lang="ko-KR" altLang="en-US" sz="16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 </a:t>
            </a:r>
            <a:endParaRPr lang="en-US" altLang="ko-KR" sz="1600" b="1" dirty="0"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  <a:p>
            <a:pPr marL="0" lvl="1" algn="ctr">
              <a:lnSpc>
                <a:spcPct val="150000"/>
              </a:lnSpc>
            </a:pPr>
            <a:r>
              <a:rPr lang="ko-KR" altLang="en-US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자신이 갖고있는 작은 재능과</a:t>
            </a:r>
            <a:endParaRPr lang="en-US" altLang="ko-KR" sz="20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0" lvl="1" algn="ctr">
              <a:lnSpc>
                <a:spcPct val="150000"/>
              </a:lnSpc>
            </a:pPr>
            <a:r>
              <a:rPr lang="ko-KR" altLang="en-US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자투리 시간을 활용하여</a:t>
            </a:r>
            <a:endParaRPr lang="en-US" altLang="ko-KR" sz="20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marL="0" lvl="1" algn="ctr">
              <a:lnSpc>
                <a:spcPct val="150000"/>
              </a:lnSpc>
            </a:pPr>
            <a:r>
              <a:rPr lang="ko-KR" altLang="en-US" sz="20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돈을 벌고 싶은 사람</a:t>
            </a:r>
            <a:endParaRPr lang="en-US" altLang="ko-KR" sz="2000" dirty="0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F68C5B-3C9C-41CC-95BA-CE73C7014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845" y="2108748"/>
            <a:ext cx="1540000" cy="154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195F717-B4C9-3F41-8399-7A5DDAB4D3F3}"/>
              </a:ext>
            </a:extLst>
          </p:cNvPr>
          <p:cNvSpPr txBox="1"/>
          <p:nvPr/>
        </p:nvSpPr>
        <p:spPr>
          <a:xfrm>
            <a:off x="379186" y="719244"/>
            <a:ext cx="1522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2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2-1. </a:t>
            </a:r>
            <a:r>
              <a:rPr lang="ko-KR" altLang="en-US" sz="1200" b="1" dirty="0" err="1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핸즈</a:t>
            </a:r>
            <a:r>
              <a:rPr lang="ko-KR" altLang="en-US" sz="12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 소개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61DCC7-C1AE-0448-9C6B-59261AEDA373}"/>
              </a:ext>
            </a:extLst>
          </p:cNvPr>
          <p:cNvSpPr txBox="1"/>
          <p:nvPr/>
        </p:nvSpPr>
        <p:spPr>
          <a:xfrm>
            <a:off x="379186" y="356561"/>
            <a:ext cx="1522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2.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프로젝트 소개</a:t>
            </a:r>
          </a:p>
        </p:txBody>
      </p:sp>
    </p:spTree>
    <p:extLst>
      <p:ext uri="{BB962C8B-B14F-4D97-AF65-F5344CB8AC3E}">
        <p14:creationId xmlns:p14="http://schemas.microsoft.com/office/powerpoint/2010/main" val="331550022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7B7F18805B7F1458F39FB6207E8F3FE" ma:contentTypeVersion="2" ma:contentTypeDescription="새 문서를 만듭니다." ma:contentTypeScope="" ma:versionID="7af7c23162d65b714a36cc98302b9a0c">
  <xsd:schema xmlns:xsd="http://www.w3.org/2001/XMLSchema" xmlns:xs="http://www.w3.org/2001/XMLSchema" xmlns:p="http://schemas.microsoft.com/office/2006/metadata/properties" xmlns:ns3="89f83ff4-fc8d-4ca6-a2e9-124615402027" targetNamespace="http://schemas.microsoft.com/office/2006/metadata/properties" ma:root="true" ma:fieldsID="30a3c980563c63a7f4c1b9c94c53fd15" ns3:_="">
    <xsd:import namespace="89f83ff4-fc8d-4ca6-a2e9-12461540202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f83ff4-fc8d-4ca6-a2e9-1246154020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3CEE6C7-B136-46C5-A535-17A6B43F4A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9f83ff4-fc8d-4ca6-a2e9-12461540202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0AC54E9-1F09-4CA5-A805-B1C924EBF98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2858920-8D19-4781-BB01-DD3078D49851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89f83ff4-fc8d-4ca6-a2e9-124615402027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935</TotalTime>
  <Words>1281</Words>
  <Application>Microsoft Macintosh PowerPoint</Application>
  <PresentationFormat>와이드스크린</PresentationFormat>
  <Paragraphs>245</Paragraphs>
  <Slides>29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4" baseType="lpstr">
      <vt:lpstr>맑은 고딕</vt:lpstr>
      <vt:lpstr>Apple SD Gothic Neo</vt:lpstr>
      <vt:lpstr>Apple SD Gothic Neo ExtraBold</vt:lpstr>
      <vt:lpstr>Apple SD Gothic Neo Heavy</vt:lpstr>
      <vt:lpstr>Apple SD Gothic Neo Medium</vt:lpstr>
      <vt:lpstr>Apple SD Gothic Neo Thin</vt:lpstr>
      <vt:lpstr>ChosunilboNM</vt:lpstr>
      <vt:lpstr>HeadLineA</vt:lpstr>
      <vt:lpstr>KoreanYNMYTB</vt:lpstr>
      <vt:lpstr>KoreanYNMYTL</vt:lpstr>
      <vt:lpstr>Arial</vt:lpstr>
      <vt:lpstr>Franklin Gothic Medium</vt:lpstr>
      <vt:lpstr>Helvetica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박재현</dc:creator>
  <cp:lastModifiedBy>박재현</cp:lastModifiedBy>
  <cp:revision>386</cp:revision>
  <dcterms:created xsi:type="dcterms:W3CDTF">2021-01-22T06:16:17Z</dcterms:created>
  <dcterms:modified xsi:type="dcterms:W3CDTF">2021-01-29T02:22:31Z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0x01010097B7F18805B7F1458F39FB6207E8F3FE</vt:lpwstr>
  </property>
</Properties>
</file>